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
  </p:notesMasterIdLst>
  <p:sldIdLst>
    <p:sldId id="260" r:id="rId2"/>
    <p:sldId id="262" r:id="rId3"/>
    <p:sldId id="263"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25"/>
    <a:srgbClr val="FF3300"/>
    <a:srgbClr val="E9FA0A"/>
    <a:srgbClr val="EEFB47"/>
    <a:srgbClr val="EBFA26"/>
    <a:srgbClr val="62FB25"/>
    <a:srgbClr val="FF6699"/>
    <a:srgbClr val="3AE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06" autoAdjust="0"/>
  </p:normalViewPr>
  <p:slideViewPr>
    <p:cSldViewPr>
      <p:cViewPr>
        <p:scale>
          <a:sx n="68" d="100"/>
          <a:sy n="68" d="100"/>
        </p:scale>
        <p:origin x="-2034" y="-4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67DF7-60B1-4F22-A688-AA0FD6589B97}" type="datetimeFigureOut">
              <a:rPr lang="en-GB" smtClean="0"/>
              <a:t>26/06/2020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BFD86-606D-4B2F-9C75-663B47B0FE53}" type="slidenum">
              <a:rPr lang="en-GB" smtClean="0"/>
              <a:t>‹#›</a:t>
            </a:fld>
            <a:endParaRPr lang="en-GB"/>
          </a:p>
        </p:txBody>
      </p:sp>
    </p:spTree>
    <p:extLst>
      <p:ext uri="{BB962C8B-B14F-4D97-AF65-F5344CB8AC3E}">
        <p14:creationId xmlns:p14="http://schemas.microsoft.com/office/powerpoint/2010/main" val="308545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9BFD86-606D-4B2F-9C75-663B47B0FE53}" type="slidenum">
              <a:rPr lang="en-GB" smtClean="0"/>
              <a:t>1</a:t>
            </a:fld>
            <a:endParaRPr lang="en-GB"/>
          </a:p>
        </p:txBody>
      </p:sp>
    </p:spTree>
    <p:extLst>
      <p:ext uri="{BB962C8B-B14F-4D97-AF65-F5344CB8AC3E}">
        <p14:creationId xmlns:p14="http://schemas.microsoft.com/office/powerpoint/2010/main" val="102848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F020BF-AE30-4027-A209-C1CDC699BA4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0CCF6EC5-6379-488F-8244-CF410AC96B9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3954F92-6BCE-44A0-A798-69B9C910C1FF}"/>
              </a:ext>
            </a:extLst>
          </p:cNvPr>
          <p:cNvSpPr>
            <a:spLocks noGrp="1"/>
          </p:cNvSpPr>
          <p:nvPr>
            <p:ph type="dt" sz="half" idx="10"/>
          </p:nvPr>
        </p:nvSpPr>
        <p:spPr/>
        <p:txBody>
          <a:bodyPr/>
          <a:lstStyle/>
          <a:p>
            <a:fld id="{E828BBF5-D873-4936-9E26-997C0B0C9B90}" type="datetimeFigureOut">
              <a:rPr lang="en-GB" smtClean="0"/>
              <a:t>26/06/2020</a:t>
            </a:fld>
            <a:endParaRPr lang="en-GB"/>
          </a:p>
        </p:txBody>
      </p:sp>
      <p:sp>
        <p:nvSpPr>
          <p:cNvPr id="5" name="Footer Placeholder 4">
            <a:extLst>
              <a:ext uri="{FF2B5EF4-FFF2-40B4-BE49-F238E27FC236}">
                <a16:creationId xmlns="" xmlns:a16="http://schemas.microsoft.com/office/drawing/2014/main" id="{6D425231-E866-4B74-B982-48C391C3C1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37E4BA4-C318-4238-9B01-24B0ECC45B92}"/>
              </a:ext>
            </a:extLst>
          </p:cNvPr>
          <p:cNvSpPr>
            <a:spLocks noGrp="1"/>
          </p:cNvSpPr>
          <p:nvPr>
            <p:ph type="sldNum" sz="quarter" idx="12"/>
          </p:nvPr>
        </p:nvSpPr>
        <p:spPr/>
        <p:txBody>
          <a:bodyPr/>
          <a:lstStyle/>
          <a:p>
            <a:fld id="{C4BBC1DA-C234-48A3-B37C-C622AA0A73B4}" type="slidenum">
              <a:rPr lang="en-GB" smtClean="0"/>
              <a:t>‹#›</a:t>
            </a:fld>
            <a:endParaRPr lang="en-GB"/>
          </a:p>
        </p:txBody>
      </p:sp>
    </p:spTree>
    <p:extLst>
      <p:ext uri="{BB962C8B-B14F-4D97-AF65-F5344CB8AC3E}">
        <p14:creationId xmlns:p14="http://schemas.microsoft.com/office/powerpoint/2010/main" val="4173374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DB7249-17A8-4CD5-B7EA-2889D56339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D4B1E860-CD07-4DEF-AA4C-42EFD6A57B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6C48AC8-3974-41F5-9AB8-45BD6DD78439}"/>
              </a:ext>
            </a:extLst>
          </p:cNvPr>
          <p:cNvSpPr>
            <a:spLocks noGrp="1"/>
          </p:cNvSpPr>
          <p:nvPr>
            <p:ph type="dt" sz="half" idx="10"/>
          </p:nvPr>
        </p:nvSpPr>
        <p:spPr/>
        <p:txBody>
          <a:bodyPr/>
          <a:lstStyle/>
          <a:p>
            <a:fld id="{E828BBF5-D873-4936-9E26-997C0B0C9B90}" type="datetimeFigureOut">
              <a:rPr lang="en-GB" smtClean="0"/>
              <a:t>26/06/2020</a:t>
            </a:fld>
            <a:endParaRPr lang="en-GB"/>
          </a:p>
        </p:txBody>
      </p:sp>
      <p:sp>
        <p:nvSpPr>
          <p:cNvPr id="5" name="Footer Placeholder 4">
            <a:extLst>
              <a:ext uri="{FF2B5EF4-FFF2-40B4-BE49-F238E27FC236}">
                <a16:creationId xmlns="" xmlns:a16="http://schemas.microsoft.com/office/drawing/2014/main" id="{7A2C83CA-F90E-4B83-8DED-58518E98F2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52252B4-D314-4205-9AE6-2CBA36FED7D3}"/>
              </a:ext>
            </a:extLst>
          </p:cNvPr>
          <p:cNvSpPr>
            <a:spLocks noGrp="1"/>
          </p:cNvSpPr>
          <p:nvPr>
            <p:ph type="sldNum" sz="quarter" idx="12"/>
          </p:nvPr>
        </p:nvSpPr>
        <p:spPr/>
        <p:txBody>
          <a:bodyPr/>
          <a:lstStyle/>
          <a:p>
            <a:fld id="{C4BBC1DA-C234-48A3-B37C-C622AA0A73B4}" type="slidenum">
              <a:rPr lang="en-GB" smtClean="0"/>
              <a:t>‹#›</a:t>
            </a:fld>
            <a:endParaRPr lang="en-GB"/>
          </a:p>
        </p:txBody>
      </p:sp>
    </p:spTree>
    <p:extLst>
      <p:ext uri="{BB962C8B-B14F-4D97-AF65-F5344CB8AC3E}">
        <p14:creationId xmlns:p14="http://schemas.microsoft.com/office/powerpoint/2010/main" val="82820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DA2089E-1F73-4D6D-B790-1980F458A6F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B75B3EE-854D-4D4D-932E-1EF2E30BDC4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46A6A3A-EF58-4A45-BAAA-FF39C62E3FE8}"/>
              </a:ext>
            </a:extLst>
          </p:cNvPr>
          <p:cNvSpPr>
            <a:spLocks noGrp="1"/>
          </p:cNvSpPr>
          <p:nvPr>
            <p:ph type="dt" sz="half" idx="10"/>
          </p:nvPr>
        </p:nvSpPr>
        <p:spPr/>
        <p:txBody>
          <a:bodyPr/>
          <a:lstStyle/>
          <a:p>
            <a:fld id="{E828BBF5-D873-4936-9E26-997C0B0C9B90}" type="datetimeFigureOut">
              <a:rPr lang="en-GB" smtClean="0"/>
              <a:t>26/06/2020</a:t>
            </a:fld>
            <a:endParaRPr lang="en-GB"/>
          </a:p>
        </p:txBody>
      </p:sp>
      <p:sp>
        <p:nvSpPr>
          <p:cNvPr id="5" name="Footer Placeholder 4">
            <a:extLst>
              <a:ext uri="{FF2B5EF4-FFF2-40B4-BE49-F238E27FC236}">
                <a16:creationId xmlns="" xmlns:a16="http://schemas.microsoft.com/office/drawing/2014/main" id="{BB773D72-67D4-496E-8FC8-C141BE356C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647C328-DC41-441B-B77A-E16934630882}"/>
              </a:ext>
            </a:extLst>
          </p:cNvPr>
          <p:cNvSpPr>
            <a:spLocks noGrp="1"/>
          </p:cNvSpPr>
          <p:nvPr>
            <p:ph type="sldNum" sz="quarter" idx="12"/>
          </p:nvPr>
        </p:nvSpPr>
        <p:spPr/>
        <p:txBody>
          <a:bodyPr/>
          <a:lstStyle/>
          <a:p>
            <a:fld id="{C4BBC1DA-C234-48A3-B37C-C622AA0A73B4}" type="slidenum">
              <a:rPr lang="en-GB" smtClean="0"/>
              <a:t>‹#›</a:t>
            </a:fld>
            <a:endParaRPr lang="en-GB"/>
          </a:p>
        </p:txBody>
      </p:sp>
    </p:spTree>
    <p:extLst>
      <p:ext uri="{BB962C8B-B14F-4D97-AF65-F5344CB8AC3E}">
        <p14:creationId xmlns:p14="http://schemas.microsoft.com/office/powerpoint/2010/main" val="75840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045A2-DF1F-4257-9468-A5970DBFCB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037B727-4C38-4C1E-8DED-7D9546E61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8A08E5A-0E37-4812-8D36-E51AE9B8585C}"/>
              </a:ext>
            </a:extLst>
          </p:cNvPr>
          <p:cNvSpPr>
            <a:spLocks noGrp="1"/>
          </p:cNvSpPr>
          <p:nvPr>
            <p:ph type="dt" sz="half" idx="10"/>
          </p:nvPr>
        </p:nvSpPr>
        <p:spPr/>
        <p:txBody>
          <a:bodyPr/>
          <a:lstStyle/>
          <a:p>
            <a:fld id="{E828BBF5-D873-4936-9E26-997C0B0C9B90}" type="datetimeFigureOut">
              <a:rPr lang="en-GB" smtClean="0"/>
              <a:t>26/06/2020</a:t>
            </a:fld>
            <a:endParaRPr lang="en-GB"/>
          </a:p>
        </p:txBody>
      </p:sp>
      <p:sp>
        <p:nvSpPr>
          <p:cNvPr id="5" name="Footer Placeholder 4">
            <a:extLst>
              <a:ext uri="{FF2B5EF4-FFF2-40B4-BE49-F238E27FC236}">
                <a16:creationId xmlns="" xmlns:a16="http://schemas.microsoft.com/office/drawing/2014/main" id="{303971F5-A501-41E4-8DC2-E31A2A794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107FBB2-EB1A-497A-A542-3B30CCC25FD6}"/>
              </a:ext>
            </a:extLst>
          </p:cNvPr>
          <p:cNvSpPr>
            <a:spLocks noGrp="1"/>
          </p:cNvSpPr>
          <p:nvPr>
            <p:ph type="sldNum" sz="quarter" idx="12"/>
          </p:nvPr>
        </p:nvSpPr>
        <p:spPr/>
        <p:txBody>
          <a:bodyPr/>
          <a:lstStyle/>
          <a:p>
            <a:fld id="{C4BBC1DA-C234-48A3-B37C-C622AA0A73B4}" type="slidenum">
              <a:rPr lang="en-GB" smtClean="0"/>
              <a:t>‹#›</a:t>
            </a:fld>
            <a:endParaRPr lang="en-GB"/>
          </a:p>
        </p:txBody>
      </p:sp>
    </p:spTree>
    <p:extLst>
      <p:ext uri="{BB962C8B-B14F-4D97-AF65-F5344CB8AC3E}">
        <p14:creationId xmlns:p14="http://schemas.microsoft.com/office/powerpoint/2010/main" val="423444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3B29D-C1B1-4E58-B290-AC4DA1D3F6A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BE849FE-0507-4D76-894E-CF317E21A9D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789E5EC-7BBF-48F5-9CA2-CC9C9C08E9DE}"/>
              </a:ext>
            </a:extLst>
          </p:cNvPr>
          <p:cNvSpPr>
            <a:spLocks noGrp="1"/>
          </p:cNvSpPr>
          <p:nvPr>
            <p:ph type="dt" sz="half" idx="10"/>
          </p:nvPr>
        </p:nvSpPr>
        <p:spPr/>
        <p:txBody>
          <a:bodyPr/>
          <a:lstStyle/>
          <a:p>
            <a:fld id="{E828BBF5-D873-4936-9E26-997C0B0C9B90}" type="datetimeFigureOut">
              <a:rPr lang="en-GB" smtClean="0"/>
              <a:t>26/06/2020</a:t>
            </a:fld>
            <a:endParaRPr lang="en-GB"/>
          </a:p>
        </p:txBody>
      </p:sp>
      <p:sp>
        <p:nvSpPr>
          <p:cNvPr id="5" name="Footer Placeholder 4">
            <a:extLst>
              <a:ext uri="{FF2B5EF4-FFF2-40B4-BE49-F238E27FC236}">
                <a16:creationId xmlns="" xmlns:a16="http://schemas.microsoft.com/office/drawing/2014/main" id="{A28FDF37-7964-4EF7-83E5-468DF5F21F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4AAFBAA-0C58-4069-89F1-B5A160B8945A}"/>
              </a:ext>
            </a:extLst>
          </p:cNvPr>
          <p:cNvSpPr>
            <a:spLocks noGrp="1"/>
          </p:cNvSpPr>
          <p:nvPr>
            <p:ph type="sldNum" sz="quarter" idx="12"/>
          </p:nvPr>
        </p:nvSpPr>
        <p:spPr/>
        <p:txBody>
          <a:bodyPr/>
          <a:lstStyle/>
          <a:p>
            <a:fld id="{C4BBC1DA-C234-48A3-B37C-C622AA0A73B4}" type="slidenum">
              <a:rPr lang="en-GB" smtClean="0"/>
              <a:t>‹#›</a:t>
            </a:fld>
            <a:endParaRPr lang="en-GB"/>
          </a:p>
        </p:txBody>
      </p:sp>
    </p:spTree>
    <p:extLst>
      <p:ext uri="{BB962C8B-B14F-4D97-AF65-F5344CB8AC3E}">
        <p14:creationId xmlns:p14="http://schemas.microsoft.com/office/powerpoint/2010/main" val="15870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D88566-2A50-4A25-9421-A6DD7FEF58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86FA2FD-5313-4DD7-B896-8735D8CDC1E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C0496096-D6BD-48A7-989F-9907C224EB9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EC6BC957-8A6E-41CF-A177-55B236787A22}"/>
              </a:ext>
            </a:extLst>
          </p:cNvPr>
          <p:cNvSpPr>
            <a:spLocks noGrp="1"/>
          </p:cNvSpPr>
          <p:nvPr>
            <p:ph type="dt" sz="half" idx="10"/>
          </p:nvPr>
        </p:nvSpPr>
        <p:spPr/>
        <p:txBody>
          <a:bodyPr/>
          <a:lstStyle/>
          <a:p>
            <a:fld id="{E828BBF5-D873-4936-9E26-997C0B0C9B90}" type="datetimeFigureOut">
              <a:rPr lang="en-GB" smtClean="0"/>
              <a:t>26/06/2020</a:t>
            </a:fld>
            <a:endParaRPr lang="en-GB"/>
          </a:p>
        </p:txBody>
      </p:sp>
      <p:sp>
        <p:nvSpPr>
          <p:cNvPr id="6" name="Footer Placeholder 5">
            <a:extLst>
              <a:ext uri="{FF2B5EF4-FFF2-40B4-BE49-F238E27FC236}">
                <a16:creationId xmlns="" xmlns:a16="http://schemas.microsoft.com/office/drawing/2014/main" id="{6D3A24AA-CFA0-4024-B084-20FDF50D5E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56377E8-DB0C-4031-8727-17EE268BF345}"/>
              </a:ext>
            </a:extLst>
          </p:cNvPr>
          <p:cNvSpPr>
            <a:spLocks noGrp="1"/>
          </p:cNvSpPr>
          <p:nvPr>
            <p:ph type="sldNum" sz="quarter" idx="12"/>
          </p:nvPr>
        </p:nvSpPr>
        <p:spPr/>
        <p:txBody>
          <a:bodyPr/>
          <a:lstStyle/>
          <a:p>
            <a:fld id="{C4BBC1DA-C234-48A3-B37C-C622AA0A73B4}" type="slidenum">
              <a:rPr lang="en-GB" smtClean="0"/>
              <a:t>‹#›</a:t>
            </a:fld>
            <a:endParaRPr lang="en-GB"/>
          </a:p>
        </p:txBody>
      </p:sp>
    </p:spTree>
    <p:extLst>
      <p:ext uri="{BB962C8B-B14F-4D97-AF65-F5344CB8AC3E}">
        <p14:creationId xmlns:p14="http://schemas.microsoft.com/office/powerpoint/2010/main" val="10951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45F46D-735A-45CA-BDC0-FDE1CE92A1C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DD685B-0B10-4E9E-BD8B-0E692E54FEA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82705D5-878B-4976-9905-D229EE1FDEF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1909B112-9875-4AE5-A8E3-21638D81355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7FA094A-E2B6-480C-A2C9-C5127C8D7BC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095DBC76-BE27-42E3-AAAB-57AC122BDA5F}"/>
              </a:ext>
            </a:extLst>
          </p:cNvPr>
          <p:cNvSpPr>
            <a:spLocks noGrp="1"/>
          </p:cNvSpPr>
          <p:nvPr>
            <p:ph type="dt" sz="half" idx="10"/>
          </p:nvPr>
        </p:nvSpPr>
        <p:spPr/>
        <p:txBody>
          <a:bodyPr/>
          <a:lstStyle/>
          <a:p>
            <a:fld id="{E828BBF5-D873-4936-9E26-997C0B0C9B90}" type="datetimeFigureOut">
              <a:rPr lang="en-GB" smtClean="0"/>
              <a:t>26/06/2020</a:t>
            </a:fld>
            <a:endParaRPr lang="en-GB"/>
          </a:p>
        </p:txBody>
      </p:sp>
      <p:sp>
        <p:nvSpPr>
          <p:cNvPr id="8" name="Footer Placeholder 7">
            <a:extLst>
              <a:ext uri="{FF2B5EF4-FFF2-40B4-BE49-F238E27FC236}">
                <a16:creationId xmlns="" xmlns:a16="http://schemas.microsoft.com/office/drawing/2014/main" id="{1E9CE1CA-D151-4CEC-A765-7EA87ECA01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9550670A-6C40-4153-A39B-23A17D839F5E}"/>
              </a:ext>
            </a:extLst>
          </p:cNvPr>
          <p:cNvSpPr>
            <a:spLocks noGrp="1"/>
          </p:cNvSpPr>
          <p:nvPr>
            <p:ph type="sldNum" sz="quarter" idx="12"/>
          </p:nvPr>
        </p:nvSpPr>
        <p:spPr/>
        <p:txBody>
          <a:bodyPr/>
          <a:lstStyle/>
          <a:p>
            <a:fld id="{C4BBC1DA-C234-48A3-B37C-C622AA0A73B4}" type="slidenum">
              <a:rPr lang="en-GB" smtClean="0"/>
              <a:t>‹#›</a:t>
            </a:fld>
            <a:endParaRPr lang="en-GB"/>
          </a:p>
        </p:txBody>
      </p:sp>
    </p:spTree>
    <p:extLst>
      <p:ext uri="{BB962C8B-B14F-4D97-AF65-F5344CB8AC3E}">
        <p14:creationId xmlns:p14="http://schemas.microsoft.com/office/powerpoint/2010/main" val="245392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A049BC-3EFD-4717-A986-800994C3A7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0139EB61-1864-4470-86ED-5A8E71D1361D}"/>
              </a:ext>
            </a:extLst>
          </p:cNvPr>
          <p:cNvSpPr>
            <a:spLocks noGrp="1"/>
          </p:cNvSpPr>
          <p:nvPr>
            <p:ph type="dt" sz="half" idx="10"/>
          </p:nvPr>
        </p:nvSpPr>
        <p:spPr/>
        <p:txBody>
          <a:bodyPr/>
          <a:lstStyle/>
          <a:p>
            <a:fld id="{E828BBF5-D873-4936-9E26-997C0B0C9B90}" type="datetimeFigureOut">
              <a:rPr lang="en-GB" smtClean="0"/>
              <a:t>26/06/2020</a:t>
            </a:fld>
            <a:endParaRPr lang="en-GB"/>
          </a:p>
        </p:txBody>
      </p:sp>
      <p:sp>
        <p:nvSpPr>
          <p:cNvPr id="4" name="Footer Placeholder 3">
            <a:extLst>
              <a:ext uri="{FF2B5EF4-FFF2-40B4-BE49-F238E27FC236}">
                <a16:creationId xmlns="" xmlns:a16="http://schemas.microsoft.com/office/drawing/2014/main" id="{BB2D59CD-E3A0-43D2-A5A8-8084618679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A052061F-CD3F-499F-A5D5-5A42CD12D77C}"/>
              </a:ext>
            </a:extLst>
          </p:cNvPr>
          <p:cNvSpPr>
            <a:spLocks noGrp="1"/>
          </p:cNvSpPr>
          <p:nvPr>
            <p:ph type="sldNum" sz="quarter" idx="12"/>
          </p:nvPr>
        </p:nvSpPr>
        <p:spPr/>
        <p:txBody>
          <a:bodyPr/>
          <a:lstStyle/>
          <a:p>
            <a:fld id="{C4BBC1DA-C234-48A3-B37C-C622AA0A73B4}" type="slidenum">
              <a:rPr lang="en-GB" smtClean="0"/>
              <a:t>‹#›</a:t>
            </a:fld>
            <a:endParaRPr lang="en-GB"/>
          </a:p>
        </p:txBody>
      </p:sp>
    </p:spTree>
    <p:extLst>
      <p:ext uri="{BB962C8B-B14F-4D97-AF65-F5344CB8AC3E}">
        <p14:creationId xmlns:p14="http://schemas.microsoft.com/office/powerpoint/2010/main" val="329103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CC4887F-FBDE-4C87-B20C-7CBA25D098FF}"/>
              </a:ext>
            </a:extLst>
          </p:cNvPr>
          <p:cNvSpPr>
            <a:spLocks noGrp="1"/>
          </p:cNvSpPr>
          <p:nvPr>
            <p:ph type="dt" sz="half" idx="10"/>
          </p:nvPr>
        </p:nvSpPr>
        <p:spPr/>
        <p:txBody>
          <a:bodyPr/>
          <a:lstStyle/>
          <a:p>
            <a:fld id="{E828BBF5-D873-4936-9E26-997C0B0C9B90}" type="datetimeFigureOut">
              <a:rPr lang="en-GB" smtClean="0"/>
              <a:t>26/06/2020</a:t>
            </a:fld>
            <a:endParaRPr lang="en-GB"/>
          </a:p>
        </p:txBody>
      </p:sp>
      <p:sp>
        <p:nvSpPr>
          <p:cNvPr id="3" name="Footer Placeholder 2">
            <a:extLst>
              <a:ext uri="{FF2B5EF4-FFF2-40B4-BE49-F238E27FC236}">
                <a16:creationId xmlns="" xmlns:a16="http://schemas.microsoft.com/office/drawing/2014/main" id="{F7D1500C-8997-4448-AC6D-32234779F9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F85AC544-9E29-43F2-A9EE-152F2AC2D496}"/>
              </a:ext>
            </a:extLst>
          </p:cNvPr>
          <p:cNvSpPr>
            <a:spLocks noGrp="1"/>
          </p:cNvSpPr>
          <p:nvPr>
            <p:ph type="sldNum" sz="quarter" idx="12"/>
          </p:nvPr>
        </p:nvSpPr>
        <p:spPr/>
        <p:txBody>
          <a:bodyPr/>
          <a:lstStyle/>
          <a:p>
            <a:fld id="{C4BBC1DA-C234-48A3-B37C-C622AA0A73B4}" type="slidenum">
              <a:rPr lang="en-GB" smtClean="0"/>
              <a:t>‹#›</a:t>
            </a:fld>
            <a:endParaRPr lang="en-GB"/>
          </a:p>
        </p:txBody>
      </p:sp>
    </p:spTree>
    <p:extLst>
      <p:ext uri="{BB962C8B-B14F-4D97-AF65-F5344CB8AC3E}">
        <p14:creationId xmlns:p14="http://schemas.microsoft.com/office/powerpoint/2010/main" val="158308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1BD329-4F43-45E5-AA03-34B0B5910B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32B5A23-FF1D-470C-AB93-40195351EBB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5BB66265-2BE8-444C-990B-4CB08280C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29E33E0B-0C47-4EBD-98CE-872956E1D2E9}"/>
              </a:ext>
            </a:extLst>
          </p:cNvPr>
          <p:cNvSpPr>
            <a:spLocks noGrp="1"/>
          </p:cNvSpPr>
          <p:nvPr>
            <p:ph type="dt" sz="half" idx="10"/>
          </p:nvPr>
        </p:nvSpPr>
        <p:spPr/>
        <p:txBody>
          <a:bodyPr/>
          <a:lstStyle/>
          <a:p>
            <a:fld id="{E828BBF5-D873-4936-9E26-997C0B0C9B90}" type="datetimeFigureOut">
              <a:rPr lang="en-GB" smtClean="0"/>
              <a:t>26/06/2020</a:t>
            </a:fld>
            <a:endParaRPr lang="en-GB"/>
          </a:p>
        </p:txBody>
      </p:sp>
      <p:sp>
        <p:nvSpPr>
          <p:cNvPr id="6" name="Footer Placeholder 5">
            <a:extLst>
              <a:ext uri="{FF2B5EF4-FFF2-40B4-BE49-F238E27FC236}">
                <a16:creationId xmlns="" xmlns:a16="http://schemas.microsoft.com/office/drawing/2014/main" id="{11D2ABFE-360D-48FB-87CA-2A1BD2D2EB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AA9B57A-6F54-4660-B174-C6FC5A4B12D5}"/>
              </a:ext>
            </a:extLst>
          </p:cNvPr>
          <p:cNvSpPr>
            <a:spLocks noGrp="1"/>
          </p:cNvSpPr>
          <p:nvPr>
            <p:ph type="sldNum" sz="quarter" idx="12"/>
          </p:nvPr>
        </p:nvSpPr>
        <p:spPr/>
        <p:txBody>
          <a:bodyPr/>
          <a:lstStyle/>
          <a:p>
            <a:fld id="{C4BBC1DA-C234-48A3-B37C-C622AA0A73B4}" type="slidenum">
              <a:rPr lang="en-GB" smtClean="0"/>
              <a:t>‹#›</a:t>
            </a:fld>
            <a:endParaRPr lang="en-GB"/>
          </a:p>
        </p:txBody>
      </p:sp>
    </p:spTree>
    <p:extLst>
      <p:ext uri="{BB962C8B-B14F-4D97-AF65-F5344CB8AC3E}">
        <p14:creationId xmlns:p14="http://schemas.microsoft.com/office/powerpoint/2010/main" val="88447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49D3B-A35D-4ACD-B04D-860DDA4DF9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7ACC72D7-1CE1-4541-9074-3D2C9D2A67F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 xmlns:a16="http://schemas.microsoft.com/office/drawing/2014/main" id="{895A687E-C0E7-452E-98FC-32A10F16D5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E921D1EE-10BB-4C0D-9702-1842C22A803A}"/>
              </a:ext>
            </a:extLst>
          </p:cNvPr>
          <p:cNvSpPr>
            <a:spLocks noGrp="1"/>
          </p:cNvSpPr>
          <p:nvPr>
            <p:ph type="dt" sz="half" idx="10"/>
          </p:nvPr>
        </p:nvSpPr>
        <p:spPr/>
        <p:txBody>
          <a:bodyPr/>
          <a:lstStyle/>
          <a:p>
            <a:fld id="{E828BBF5-D873-4936-9E26-997C0B0C9B90}" type="datetimeFigureOut">
              <a:rPr lang="en-GB" smtClean="0"/>
              <a:t>26/06/2020</a:t>
            </a:fld>
            <a:endParaRPr lang="en-GB"/>
          </a:p>
        </p:txBody>
      </p:sp>
      <p:sp>
        <p:nvSpPr>
          <p:cNvPr id="6" name="Footer Placeholder 5">
            <a:extLst>
              <a:ext uri="{FF2B5EF4-FFF2-40B4-BE49-F238E27FC236}">
                <a16:creationId xmlns="" xmlns:a16="http://schemas.microsoft.com/office/drawing/2014/main" id="{6ABC8298-7127-4B97-885C-CDD2AA0E22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8258B88-5185-4A0A-A1FC-37ECB9A3A7C0}"/>
              </a:ext>
            </a:extLst>
          </p:cNvPr>
          <p:cNvSpPr>
            <a:spLocks noGrp="1"/>
          </p:cNvSpPr>
          <p:nvPr>
            <p:ph type="sldNum" sz="quarter" idx="12"/>
          </p:nvPr>
        </p:nvSpPr>
        <p:spPr/>
        <p:txBody>
          <a:bodyPr/>
          <a:lstStyle/>
          <a:p>
            <a:fld id="{C4BBC1DA-C234-48A3-B37C-C622AA0A73B4}" type="slidenum">
              <a:rPr lang="en-GB" smtClean="0"/>
              <a:t>‹#›</a:t>
            </a:fld>
            <a:endParaRPr lang="en-GB"/>
          </a:p>
        </p:txBody>
      </p:sp>
    </p:spTree>
    <p:extLst>
      <p:ext uri="{BB962C8B-B14F-4D97-AF65-F5344CB8AC3E}">
        <p14:creationId xmlns:p14="http://schemas.microsoft.com/office/powerpoint/2010/main" val="426692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2EDBA82-89C9-4E8C-A223-1E5AF560B82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CC9B451-9D21-4409-A29A-3C6414C0E95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D628638-C8FE-4635-AE33-8C39F66D648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28BBF5-D873-4936-9E26-997C0B0C9B90}" type="datetimeFigureOut">
              <a:rPr lang="en-GB" smtClean="0"/>
              <a:t>26/06/2020</a:t>
            </a:fld>
            <a:endParaRPr lang="en-GB"/>
          </a:p>
        </p:txBody>
      </p:sp>
      <p:sp>
        <p:nvSpPr>
          <p:cNvPr id="5" name="Footer Placeholder 4">
            <a:extLst>
              <a:ext uri="{FF2B5EF4-FFF2-40B4-BE49-F238E27FC236}">
                <a16:creationId xmlns="" xmlns:a16="http://schemas.microsoft.com/office/drawing/2014/main" id="{1481DAE5-BB13-4DE9-83E1-081A279104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F793904-94FD-4B70-BFC8-9735A583948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BBC1DA-C234-48A3-B37C-C622AA0A73B4}" type="slidenum">
              <a:rPr lang="en-GB" smtClean="0"/>
              <a:t>‹#›</a:t>
            </a:fld>
            <a:endParaRPr lang="en-GB"/>
          </a:p>
        </p:txBody>
      </p:sp>
    </p:spTree>
    <p:extLst>
      <p:ext uri="{BB962C8B-B14F-4D97-AF65-F5344CB8AC3E}">
        <p14:creationId xmlns:p14="http://schemas.microsoft.com/office/powerpoint/2010/main" val="38645354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ictgames.com/" TargetMode="External"/><Relationship Id="rId13" Type="http://schemas.openxmlformats.org/officeDocument/2006/relationships/hyperlink" Target="https://www.youtube.com/watch?v=qn8RDDb7CDA" TargetMode="External"/><Relationship Id="rId3" Type="http://schemas.openxmlformats.org/officeDocument/2006/relationships/image" Target="../media/image1.png"/><Relationship Id="rId7" Type="http://schemas.openxmlformats.org/officeDocument/2006/relationships/hyperlink" Target="http://www.bbc.co.uk/cbeebies" TargetMode="External"/><Relationship Id="rId12" Type="http://schemas.openxmlformats.org/officeDocument/2006/relationships/hyperlink" Target="https://www.youtube.com/watch?v=3YuVzOK89E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topmarks.co.uk/" TargetMode="External"/><Relationship Id="rId11" Type="http://schemas.openxmlformats.org/officeDocument/2006/relationships/hyperlink" Target="https://www.oxfordowl.co.uk/for-home/find-a-book/library-page" TargetMode="External"/><Relationship Id="rId5" Type="http://schemas.openxmlformats.org/officeDocument/2006/relationships/image" Target="../media/image3.png"/><Relationship Id="rId10" Type="http://schemas.openxmlformats.org/officeDocument/2006/relationships/hyperlink" Target="http://www.oxfordowl.co.uk/" TargetMode="External"/><Relationship Id="rId4" Type="http://schemas.openxmlformats.org/officeDocument/2006/relationships/image" Target="../media/image2.png"/><Relationship Id="rId9" Type="http://schemas.openxmlformats.org/officeDocument/2006/relationships/hyperlink" Target="http://www.phonicsplay.co.uk/" TargetMode="External"/><Relationship Id="rId14" Type="http://schemas.openxmlformats.org/officeDocument/2006/relationships/hyperlink" Target="https://www.youtube.com/watch?v=ZNLcKoUeaio&amp;t=264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hyperlink" Target="https://www.youtube.com/watch?v=XRany_OScms"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hyperlink" Target="https://www.bbc.co.uk/iplayer/episode/b08q4jkq/numberblocks-series-2-double-trouble" TargetMode="External"/><Relationship Id="rId3" Type="http://schemas.openxmlformats.org/officeDocument/2006/relationships/hyperlink" Target="https://www.youtube.com/watch?v=LIBz0IdOFiQ" TargetMode="External"/><Relationship Id="rId7" Type="http://schemas.openxmlformats.org/officeDocument/2006/relationships/hyperlink" Target="https://www.youtube.com/watch?v=3BjX68jX6Wg" TargetMode="External"/><Relationship Id="rId2" Type="http://schemas.openxmlformats.org/officeDocument/2006/relationships/hyperlink" Target="https://www.youtube.com/watch?v=ArOzn2dtDdA" TargetMode="External"/><Relationship Id="rId1" Type="http://schemas.openxmlformats.org/officeDocument/2006/relationships/slideLayout" Target="../slideLayouts/slideLayout2.xml"/><Relationship Id="rId6" Type="http://schemas.openxmlformats.org/officeDocument/2006/relationships/hyperlink" Target="https://wrm-13b48.kxcdn.com/wp-content/uploads/2019/12/Reception-Summer.pdf" TargetMode="Externa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hyperlink" Target="https://phonicsplaycomics.co.uk/comics.html"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CBA34106-1D89-4A00-A6D1-04E618FA1DC3}"/>
              </a:ext>
            </a:extLst>
          </p:cNvPr>
          <p:cNvPicPr>
            <a:picLocks noChangeAspect="1"/>
          </p:cNvPicPr>
          <p:nvPr/>
        </p:nvPicPr>
        <p:blipFill rotWithShape="1">
          <a:blip r:embed="rId3"/>
          <a:srcRect l="26375" t="17784" r="43700" b="11298"/>
          <a:stretch/>
        </p:blipFill>
        <p:spPr>
          <a:xfrm>
            <a:off x="4846226" y="2924944"/>
            <a:ext cx="3960440" cy="3749912"/>
          </a:xfrm>
          <a:prstGeom prst="rect">
            <a:avLst/>
          </a:prstGeom>
        </p:spPr>
      </p:pic>
      <p:sp>
        <p:nvSpPr>
          <p:cNvPr id="6" name="TextBox 5"/>
          <p:cNvSpPr txBox="1"/>
          <p:nvPr/>
        </p:nvSpPr>
        <p:spPr>
          <a:xfrm>
            <a:off x="1262827" y="367810"/>
            <a:ext cx="2276958" cy="738664"/>
          </a:xfrm>
          <a:prstGeom prst="rect">
            <a:avLst/>
          </a:prstGeom>
          <a:noFill/>
          <a:ln w="57150">
            <a:solidFill>
              <a:schemeClr val="accent1"/>
            </a:solidFill>
          </a:ln>
        </p:spPr>
        <p:txBody>
          <a:bodyPr wrap="square" rtlCol="0">
            <a:spAutoFit/>
          </a:bodyPr>
          <a:lstStyle/>
          <a:p>
            <a:pPr algn="ctr"/>
            <a:r>
              <a:rPr lang="en-GB" sz="1400" b="1" dirty="0">
                <a:solidFill>
                  <a:schemeClr val="accent2">
                    <a:lumMod val="60000"/>
                    <a:lumOff val="40000"/>
                  </a:schemeClr>
                </a:solidFill>
                <a:latin typeface="Comic Sans MS" pitchFamily="66" charset="0"/>
              </a:rPr>
              <a:t>Peek at the week</a:t>
            </a:r>
          </a:p>
          <a:p>
            <a:pPr algn="ctr"/>
            <a:r>
              <a:rPr lang="en-GB" sz="1400" b="1" dirty="0">
                <a:solidFill>
                  <a:schemeClr val="accent2">
                    <a:lumMod val="60000"/>
                    <a:lumOff val="40000"/>
                  </a:schemeClr>
                </a:solidFill>
                <a:latin typeface="Comic Sans MS" pitchFamily="66" charset="0"/>
              </a:rPr>
              <a:t>Maple and Cherry Class </a:t>
            </a:r>
          </a:p>
          <a:p>
            <a:pPr algn="ctr"/>
            <a:r>
              <a:rPr lang="en-GB" sz="1400" b="1" dirty="0">
                <a:solidFill>
                  <a:schemeClr val="accent2">
                    <a:lumMod val="60000"/>
                    <a:lumOff val="40000"/>
                  </a:schemeClr>
                </a:solidFill>
                <a:latin typeface="Comic Sans MS" pitchFamily="66" charset="0"/>
              </a:rPr>
              <a:t>WB - 29.06.20</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85" y="183599"/>
            <a:ext cx="958056" cy="110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 xmlns:a16="http://schemas.microsoft.com/office/drawing/2014/main" id="{885F598F-81A0-445D-B8D3-0C0F74CB2228}"/>
              </a:ext>
            </a:extLst>
          </p:cNvPr>
          <p:cNvPicPr>
            <a:picLocks noChangeAspect="1"/>
          </p:cNvPicPr>
          <p:nvPr/>
        </p:nvPicPr>
        <p:blipFill>
          <a:blip r:embed="rId5"/>
          <a:stretch>
            <a:fillRect/>
          </a:stretch>
        </p:blipFill>
        <p:spPr>
          <a:xfrm>
            <a:off x="3634907" y="187214"/>
            <a:ext cx="1042506" cy="1103472"/>
          </a:xfrm>
          <a:prstGeom prst="rect">
            <a:avLst/>
          </a:prstGeom>
        </p:spPr>
      </p:pic>
      <p:sp>
        <p:nvSpPr>
          <p:cNvPr id="3" name="TextBox 2">
            <a:extLst>
              <a:ext uri="{FF2B5EF4-FFF2-40B4-BE49-F238E27FC236}">
                <a16:creationId xmlns="" xmlns:a16="http://schemas.microsoft.com/office/drawing/2014/main" id="{AC6D3B31-05C9-453C-A3BC-64718CD4462A}"/>
              </a:ext>
            </a:extLst>
          </p:cNvPr>
          <p:cNvSpPr txBox="1"/>
          <p:nvPr/>
        </p:nvSpPr>
        <p:spPr>
          <a:xfrm>
            <a:off x="185872" y="1439319"/>
            <a:ext cx="4280716" cy="1200329"/>
          </a:xfrm>
          <a:prstGeom prst="rect">
            <a:avLst/>
          </a:prstGeom>
          <a:noFill/>
          <a:ln w="57150">
            <a:solidFill>
              <a:schemeClr val="tx1"/>
            </a:solidFill>
          </a:ln>
        </p:spPr>
        <p:txBody>
          <a:bodyPr wrap="square" rtlCol="0">
            <a:spAutoFit/>
          </a:bodyPr>
          <a:lstStyle/>
          <a:p>
            <a:pPr algn="ctr"/>
            <a:r>
              <a:rPr lang="en-GB" sz="1200" dirty="0">
                <a:latin typeface="Comic Sans MS" panose="030F0702030302020204" pitchFamily="66" charset="0"/>
              </a:rPr>
              <a:t>Here we go again with another week of fun learning.</a:t>
            </a:r>
          </a:p>
          <a:p>
            <a:pPr algn="ctr"/>
            <a:r>
              <a:rPr lang="en-GB" sz="1200" dirty="0">
                <a:latin typeface="Comic Sans MS" panose="030F0702030302020204" pitchFamily="66" charset="0"/>
              </a:rPr>
              <a:t>Following on from Knights and dragons this week we are exploring Witches and Frogs!</a:t>
            </a:r>
          </a:p>
          <a:p>
            <a:pPr algn="ctr"/>
            <a:r>
              <a:rPr lang="en-GB" sz="1200" dirty="0">
                <a:latin typeface="Comic Sans MS" panose="030F0702030302020204" pitchFamily="66" charset="0"/>
              </a:rPr>
              <a:t> Remember we love seeing your work so please keep sending it via - info@bagshot.surrey.sch.uk  </a:t>
            </a:r>
          </a:p>
          <a:p>
            <a:pPr algn="ctr"/>
            <a:r>
              <a:rPr lang="en-GB" sz="1200" dirty="0">
                <a:latin typeface="Comic Sans MS" panose="030F0702030302020204" pitchFamily="66" charset="0"/>
              </a:rPr>
              <a:t> Love Mrs Putman and Mrs Evans </a:t>
            </a:r>
          </a:p>
        </p:txBody>
      </p:sp>
      <p:sp>
        <p:nvSpPr>
          <p:cNvPr id="10" name="Rectangle 9">
            <a:extLst>
              <a:ext uri="{FF2B5EF4-FFF2-40B4-BE49-F238E27FC236}">
                <a16:creationId xmlns="" xmlns:a16="http://schemas.microsoft.com/office/drawing/2014/main" id="{FB3702F4-E512-493D-B40C-1EC82AA0B480}"/>
              </a:ext>
            </a:extLst>
          </p:cNvPr>
          <p:cNvSpPr/>
          <p:nvPr/>
        </p:nvSpPr>
        <p:spPr>
          <a:xfrm>
            <a:off x="4780578" y="126566"/>
            <a:ext cx="4026088" cy="2000548"/>
          </a:xfrm>
          <a:prstGeom prst="rect">
            <a:avLst/>
          </a:prstGeom>
          <a:ln w="57150">
            <a:solidFill>
              <a:schemeClr val="bg1">
                <a:lumMod val="65000"/>
              </a:schemeClr>
            </a:solidFill>
          </a:ln>
        </p:spPr>
        <p:txBody>
          <a:bodyPr wrap="square">
            <a:spAutoFit/>
          </a:bodyPr>
          <a:lstStyle/>
          <a:p>
            <a:pPr algn="ctr">
              <a:spcAft>
                <a:spcPts val="0"/>
              </a:spcAft>
            </a:pPr>
            <a:r>
              <a:rPr lang="en-GB" sz="1400" b="1" u="sng"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rPr>
              <a:t>Useful websites:</a:t>
            </a:r>
            <a:endParaRPr lang="en-GB"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400" b="1"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GB"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200" u="sng"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www.topmarks.co.uk</a:t>
            </a:r>
            <a:r>
              <a:rPr lang="en-GB" sz="1200"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GB" sz="1200" u="sng"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www.bbc.co.uk/cbeebies</a:t>
            </a:r>
            <a:endParaRPr lang="en-GB" sz="1200" u="sng"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1200"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rPr>
              <a:t>                 </a:t>
            </a:r>
          </a:p>
          <a:p>
            <a:r>
              <a:rPr lang="en-GB" sz="1200" u="sng"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hlinkClick r:id="rId8">
                  <a:extLst>
                    <a:ext uri="{A12FA001-AC4F-418D-AE19-62706E023703}">
                      <ahyp:hlinkClr xmlns="" xmlns:ahyp="http://schemas.microsoft.com/office/drawing/2018/hyperlinkcolor" val="tx"/>
                    </a:ext>
                  </a:extLst>
                </a:hlinkClick>
              </a:rPr>
              <a:t>www.ictgames.</a:t>
            </a:r>
            <a:r>
              <a:rPr lang="en-GB" sz="1200"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hlinkClick r:id="rId8">
                  <a:extLst>
                    <a:ext uri="{A12FA001-AC4F-418D-AE19-62706E023703}">
                      <ahyp:hlinkClr xmlns="" xmlns:ahyp="http://schemas.microsoft.com/office/drawing/2018/hyperlinkcolor" val="tx"/>
                    </a:ext>
                  </a:extLst>
                </a:hlinkClick>
              </a:rPr>
              <a:t>com</a:t>
            </a:r>
            <a:r>
              <a:rPr lang="en-GB" sz="1200"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GB" sz="1200" dirty="0">
                <a:solidFill>
                  <a:schemeClr val="bg1">
                    <a:lumMod val="65000"/>
                  </a:schemeClr>
                </a:solidFill>
                <a:effectLst/>
                <a:latin typeface="Comic Sans MS" panose="030F0702030302020204" pitchFamily="66" charset="0"/>
                <a:ea typeface="Calibri" panose="020F0502020204030204" pitchFamily="34" charset="0"/>
                <a:cs typeface="Times New Roman" panose="02020603050405020304" pitchFamily="18" charset="0"/>
                <a:hlinkClick r:id="rId9">
                  <a:extLst>
                    <a:ext uri="{A12FA001-AC4F-418D-AE19-62706E023703}">
                      <ahyp:hlinkClr xmlns="" xmlns:ahyp="http://schemas.microsoft.com/office/drawing/2018/hyperlinkcolor" val="tx"/>
                    </a:ext>
                  </a:extLst>
                </a:hlinkClick>
              </a:rPr>
              <a:t>www</a:t>
            </a:r>
            <a:r>
              <a:rPr lang="en-GB" sz="1200" u="sng" dirty="0">
                <a:solidFill>
                  <a:schemeClr val="bg1">
                    <a:lumMod val="65000"/>
                  </a:schemeClr>
                </a:solidFill>
                <a:effectLst/>
                <a:latin typeface="Comic Sans MS" panose="030F0702030302020204" pitchFamily="66" charset="0"/>
                <a:ea typeface="Calibri" panose="020F0502020204030204" pitchFamily="34" charset="0"/>
                <a:cs typeface="Times New Roman" panose="02020603050405020304" pitchFamily="18" charset="0"/>
                <a:hlinkClick r:id="rId9">
                  <a:extLst>
                    <a:ext uri="{A12FA001-AC4F-418D-AE19-62706E023703}">
                      <ahyp:hlinkClr xmlns="" xmlns:ahyp="http://schemas.microsoft.com/office/drawing/2018/hyperlinkcolor" val="tx"/>
                    </a:ext>
                  </a:extLst>
                </a:hlinkClick>
              </a:rPr>
              <a:t>.phonicsplay.co.uk</a:t>
            </a:r>
            <a:endParaRPr lang="en-GB" sz="1200" u="sng" dirty="0">
              <a:solidFill>
                <a:schemeClr val="bg1">
                  <a:lumMod val="6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r>
              <a:rPr lang="en-GB" sz="1200"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GB" sz="1200" u="sng"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endParaRPr>
          </a:p>
          <a:p>
            <a:r>
              <a:rPr lang="en-GB" sz="1200" u="sng" dirty="0">
                <a:solidFill>
                  <a:schemeClr val="bg1">
                    <a:lumMod val="65000"/>
                  </a:schemeClr>
                </a:solidFill>
                <a:effectLst/>
                <a:latin typeface="Comic Sans MS" panose="030F0702030302020204" pitchFamily="66" charset="0"/>
                <a:ea typeface="Calibri" panose="020F0502020204030204" pitchFamily="34" charset="0"/>
                <a:cs typeface="Times New Roman" panose="02020603050405020304" pitchFamily="18" charset="0"/>
              </a:rPr>
              <a:t>www.cosmicyoga.co.uk</a:t>
            </a:r>
          </a:p>
          <a:p>
            <a:pPr>
              <a:spcAft>
                <a:spcPts val="0"/>
              </a:spcAft>
            </a:pPr>
            <a:endParaRPr lang="en-GB" sz="1200" u="sng"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1200" u="sng" dirty="0">
                <a:solidFill>
                  <a:schemeClr val="bg1">
                    <a:lumMod val="65000"/>
                  </a:schemeClr>
                </a:solidFill>
                <a:effectLst/>
                <a:latin typeface="Comic Sans MS" panose="030F0702030302020204" pitchFamily="66" charset="0"/>
                <a:ea typeface="Calibri" panose="020F0502020204030204" pitchFamily="34" charset="0"/>
                <a:cs typeface="Times New Roman" panose="02020603050405020304" pitchFamily="18" charset="0"/>
                <a:hlinkClick r:id="rId10">
                  <a:extLst>
                    <a:ext uri="{A12FA001-AC4F-418D-AE19-62706E023703}">
                      <ahyp:hlinkClr xmlns="" xmlns:ahyp="http://schemas.microsoft.com/office/drawing/2018/hyperlinkcolor" val="tx"/>
                    </a:ext>
                  </a:extLst>
                </a:hlinkClick>
              </a:rPr>
              <a:t>www.oxford</a:t>
            </a:r>
            <a:r>
              <a:rPr lang="en-GB" sz="1200" u="sng"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hlinkClick r:id="rId10">
                  <a:extLst>
                    <a:ext uri="{A12FA001-AC4F-418D-AE19-62706E023703}">
                      <ahyp:hlinkClr xmlns="" xmlns:ahyp="http://schemas.microsoft.com/office/drawing/2018/hyperlinkcolor" val="tx"/>
                    </a:ext>
                  </a:extLst>
                </a:hlinkClick>
              </a:rPr>
              <a:t>owl.co.uk</a:t>
            </a:r>
            <a:r>
              <a:rPr lang="en-GB" sz="1200" u="sng" dirty="0">
                <a:solidFill>
                  <a:schemeClr val="bg1">
                    <a:lumMod val="65000"/>
                  </a:schemeClr>
                </a:solidFill>
                <a:latin typeface="Comic Sans MS" panose="030F0702030302020204" pitchFamily="66" charset="0"/>
                <a:ea typeface="Calibri" panose="020F0502020204030204" pitchFamily="34" charset="0"/>
                <a:cs typeface="Times New Roman" panose="02020603050405020304" pitchFamily="18" charset="0"/>
              </a:rPr>
              <a:t> (lots of our reading books are on here)</a:t>
            </a:r>
          </a:p>
        </p:txBody>
      </p:sp>
      <p:sp>
        <p:nvSpPr>
          <p:cNvPr id="17" name="TextBox 16">
            <a:extLst>
              <a:ext uri="{FF2B5EF4-FFF2-40B4-BE49-F238E27FC236}">
                <a16:creationId xmlns="" xmlns:a16="http://schemas.microsoft.com/office/drawing/2014/main" id="{645D13A7-2DA6-4B3E-90FB-0C5ABAFCDBD8}"/>
              </a:ext>
            </a:extLst>
          </p:cNvPr>
          <p:cNvSpPr txBox="1"/>
          <p:nvPr/>
        </p:nvSpPr>
        <p:spPr>
          <a:xfrm>
            <a:off x="207526" y="2766094"/>
            <a:ext cx="4280716" cy="3908762"/>
          </a:xfrm>
          <a:prstGeom prst="rect">
            <a:avLst/>
          </a:prstGeom>
          <a:noFill/>
          <a:ln w="57150">
            <a:solidFill>
              <a:srgbClr val="00B050"/>
            </a:solidFill>
          </a:ln>
        </p:spPr>
        <p:txBody>
          <a:bodyPr wrap="square" rtlCol="0">
            <a:spAutoFit/>
          </a:bodyPr>
          <a:lstStyle/>
          <a:p>
            <a:pPr algn="ctr"/>
            <a:r>
              <a:rPr lang="en-GB" sz="1200" b="1" u="sng" dirty="0">
                <a:solidFill>
                  <a:srgbClr val="00B050"/>
                </a:solidFill>
                <a:latin typeface="Comic Sans MS" panose="030F0702030302020204" pitchFamily="66" charset="0"/>
              </a:rPr>
              <a:t>Reading</a:t>
            </a:r>
            <a:endParaRPr lang="en-GB" sz="1200" u="sng" dirty="0">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Read for 10 -15 minutes everyday.</a:t>
            </a:r>
          </a:p>
          <a:p>
            <a:endParaRPr lang="en-GB" sz="800" dirty="0">
              <a:latin typeface="Comic Sans MS" panose="030F0702030302020204" pitchFamily="66" charset="0"/>
            </a:endParaRPr>
          </a:p>
          <a:p>
            <a:r>
              <a:rPr lang="en-GB" sz="1200" dirty="0">
                <a:latin typeface="Comic Sans MS" panose="030F0702030302020204" pitchFamily="66" charset="0"/>
              </a:rPr>
              <a:t>Try Oxford Owl or a book from home – can you find a  fun place to read and take a picture? </a:t>
            </a:r>
            <a:r>
              <a:rPr lang="en-GB" sz="1200" dirty="0">
                <a:latin typeface="Comic Sans MS" panose="030F0702030302020204" pitchFamily="66" charset="0"/>
                <a:hlinkClick r:id="rId11"/>
              </a:rPr>
              <a:t>https://www.oxfordowl.co.uk/for-home/find-a-book/library-page</a:t>
            </a:r>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dirty="0">
                <a:solidFill>
                  <a:srgbClr val="000000"/>
                </a:solidFill>
                <a:latin typeface="Comic Sans MS" panose="030F0702030302020204" pitchFamily="66" charset="0"/>
              </a:rPr>
              <a:t>Find out about Saint George and the dragon -</a:t>
            </a:r>
          </a:p>
          <a:p>
            <a:r>
              <a:rPr lang="en-GB" sz="1200" dirty="0">
                <a:latin typeface="Comic Sans MS" panose="030F0702030302020204" pitchFamily="66" charset="0"/>
                <a:hlinkClick r:id="rId12"/>
              </a:rPr>
              <a:t>https://www.youtube.com/watch?v=3YuVzOK89EA</a:t>
            </a:r>
            <a:r>
              <a:rPr lang="en-GB" sz="1200" dirty="0">
                <a:latin typeface="Comic Sans MS" panose="030F0702030302020204" pitchFamily="66" charset="0"/>
              </a:rPr>
              <a:t> </a:t>
            </a:r>
          </a:p>
          <a:p>
            <a:endParaRPr lang="en-GB" sz="1200" dirty="0">
              <a:solidFill>
                <a:srgbClr val="000000"/>
              </a:solidFill>
              <a:latin typeface="Comic Sans MS" panose="030F0702030302020204" pitchFamily="66" charset="0"/>
            </a:endParaRPr>
          </a:p>
          <a:p>
            <a:r>
              <a:rPr lang="en-GB" sz="1200" dirty="0">
                <a:solidFill>
                  <a:srgbClr val="000000"/>
                </a:solidFill>
                <a:latin typeface="Comic Sans MS" panose="030F0702030302020204" pitchFamily="66" charset="0"/>
              </a:rPr>
              <a:t>Read or listen to ‘A Brave Knight’ and can you answer the questions?</a:t>
            </a:r>
          </a:p>
          <a:p>
            <a:r>
              <a:rPr lang="en-GB" sz="1200" dirty="0">
                <a:latin typeface="Comic Sans MS" panose="030F0702030302020204" pitchFamily="66" charset="0"/>
                <a:hlinkClick r:id="rId13"/>
              </a:rPr>
              <a:t>https://www.youtube.com/watch?v=qn8RDDb7CDA</a:t>
            </a:r>
            <a:r>
              <a:rPr lang="en-GB" sz="1200" dirty="0">
                <a:latin typeface="Comic Sans MS" panose="030F0702030302020204" pitchFamily="66" charset="0"/>
              </a:rPr>
              <a:t> </a:t>
            </a:r>
          </a:p>
          <a:p>
            <a:endParaRPr lang="en-GB" sz="1200" dirty="0">
              <a:latin typeface="Comic Sans MS" panose="030F0702030302020204" pitchFamily="66" charset="0"/>
            </a:endParaRPr>
          </a:p>
          <a:p>
            <a:r>
              <a:rPr lang="en-GB" sz="1200" dirty="0">
                <a:latin typeface="Comic Sans MS" panose="030F0702030302020204" pitchFamily="66" charset="0"/>
              </a:rPr>
              <a:t>Find out castles by having a look at some Usborne books  </a:t>
            </a:r>
            <a:r>
              <a:rPr lang="en-GB" sz="1200" dirty="0">
                <a:latin typeface="Comic Sans MS" panose="030F0702030302020204" pitchFamily="66" charset="0"/>
                <a:hlinkClick r:id="rId14"/>
              </a:rPr>
              <a:t>https://www.youtube.com/watch?v=ZNLcKoUeaio&amp;t=264s</a:t>
            </a:r>
            <a:r>
              <a:rPr lang="en-GB" sz="1200" dirty="0">
                <a:latin typeface="Comic Sans MS" panose="030F0702030302020204" pitchFamily="66" charset="0"/>
              </a:rPr>
              <a:t> </a:t>
            </a:r>
          </a:p>
          <a:p>
            <a:endParaRPr lang="en-GB" sz="1200" dirty="0">
              <a:latin typeface="Comic Sans MS" panose="030F0702030302020204" pitchFamily="66" charset="0"/>
            </a:endParaRPr>
          </a:p>
          <a:p>
            <a:endParaRPr lang="en-GB" sz="1200" dirty="0">
              <a:latin typeface="Comic Sans MS" panose="030F0702030302020204" pitchFamily="66" charset="0"/>
            </a:endParaRPr>
          </a:p>
        </p:txBody>
      </p:sp>
      <p:sp>
        <p:nvSpPr>
          <p:cNvPr id="18" name="TextBox 17">
            <a:extLst>
              <a:ext uri="{FF2B5EF4-FFF2-40B4-BE49-F238E27FC236}">
                <a16:creationId xmlns="" xmlns:a16="http://schemas.microsoft.com/office/drawing/2014/main" id="{D7AE4324-C5F5-45E7-86F1-B3FF030D43BA}"/>
              </a:ext>
            </a:extLst>
          </p:cNvPr>
          <p:cNvSpPr txBox="1"/>
          <p:nvPr/>
        </p:nvSpPr>
        <p:spPr>
          <a:xfrm>
            <a:off x="4646923" y="2212150"/>
            <a:ext cx="4280840" cy="4524315"/>
          </a:xfrm>
          <a:prstGeom prst="rect">
            <a:avLst/>
          </a:prstGeom>
          <a:noFill/>
          <a:ln w="57150">
            <a:solidFill>
              <a:srgbClr val="7030A0"/>
            </a:solidFill>
          </a:ln>
        </p:spPr>
        <p:txBody>
          <a:bodyPr wrap="square" rtlCol="0">
            <a:spAutoFit/>
          </a:bodyPr>
          <a:lstStyle/>
          <a:p>
            <a:pPr algn="ctr"/>
            <a:r>
              <a:rPr lang="en-GB" sz="1200" b="1" u="sng" dirty="0">
                <a:solidFill>
                  <a:srgbClr val="7030A0"/>
                </a:solidFill>
                <a:latin typeface="Comic Sans MS" panose="030F0702030302020204" pitchFamily="66" charset="0"/>
              </a:rPr>
              <a:t>Understanding the world</a:t>
            </a:r>
          </a:p>
          <a:p>
            <a:r>
              <a:rPr lang="en-GB" sz="1200" dirty="0">
                <a:latin typeface="Comic Sans MS" panose="030F0702030302020204" pitchFamily="66" charset="0"/>
              </a:rPr>
              <a:t>Can you have a go at a bit of science? Please make sure you get a grown up to help you. </a:t>
            </a:r>
          </a:p>
          <a:p>
            <a:r>
              <a:rPr lang="en-GB" sz="1200" dirty="0">
                <a:latin typeface="Comic Sans MS" panose="030F0702030302020204" pitchFamily="66" charset="0"/>
              </a:rPr>
              <a:t>What happens and what colours can you see?</a:t>
            </a: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p:txBody>
      </p:sp>
    </p:spTree>
    <p:extLst>
      <p:ext uri="{BB962C8B-B14F-4D97-AF65-F5344CB8AC3E}">
        <p14:creationId xmlns:p14="http://schemas.microsoft.com/office/powerpoint/2010/main" val="103535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2FBB797-7E53-4208-9FBB-4D33DF2B8B5A}"/>
              </a:ext>
            </a:extLst>
          </p:cNvPr>
          <p:cNvSpPr txBox="1"/>
          <p:nvPr/>
        </p:nvSpPr>
        <p:spPr>
          <a:xfrm>
            <a:off x="137909" y="258901"/>
            <a:ext cx="8868181" cy="6709529"/>
          </a:xfrm>
          <a:prstGeom prst="rect">
            <a:avLst/>
          </a:prstGeom>
          <a:noFill/>
          <a:ln w="57150">
            <a:solidFill>
              <a:srgbClr val="00B050"/>
            </a:solidFill>
          </a:ln>
        </p:spPr>
        <p:txBody>
          <a:bodyPr wrap="square" rtlCol="0">
            <a:spAutoFit/>
          </a:bodyPr>
          <a:lstStyle/>
          <a:p>
            <a:pPr algn="ctr"/>
            <a:r>
              <a:rPr lang="en-GB" sz="1200" b="1" u="sng" dirty="0">
                <a:solidFill>
                  <a:srgbClr val="00B050"/>
                </a:solidFill>
                <a:latin typeface="Comic Sans MS" panose="030F0702030302020204" pitchFamily="66" charset="0"/>
              </a:rPr>
              <a:t>Literacy/Topic – Julia Donaldson Stories    </a:t>
            </a:r>
          </a:p>
          <a:p>
            <a:pPr algn="ctr"/>
            <a:endParaRPr lang="en-GB" sz="1200" b="1" u="sng" dirty="0">
              <a:solidFill>
                <a:srgbClr val="00B050"/>
              </a:solidFill>
              <a:latin typeface="Comic Sans MS" panose="030F0702030302020204" pitchFamily="66" charset="0"/>
            </a:endParaRPr>
          </a:p>
          <a:p>
            <a:r>
              <a:rPr lang="en-GB" sz="1200" dirty="0">
                <a:latin typeface="Comic Sans MS" panose="030F0702030302020204" pitchFamily="66" charset="0"/>
              </a:rPr>
              <a:t>Last week we read the story of ‘Zog’. This week we are going to look at the story of ‘Room on the Broom’ by Julia Donaldson (she even has her own website https://www.juliadonaldson.co.uk/)</a:t>
            </a:r>
          </a:p>
          <a:p>
            <a:endParaRPr lang="en-GB" sz="1200" dirty="0">
              <a:latin typeface="Comic Sans MS" panose="030F0702030302020204" pitchFamily="66" charset="0"/>
            </a:endParaRPr>
          </a:p>
          <a:p>
            <a:r>
              <a:rPr lang="en-GB" sz="1200" dirty="0">
                <a:latin typeface="Comic Sans MS" panose="030F0702030302020204" pitchFamily="66" charset="0"/>
              </a:rPr>
              <a:t>                                                            </a:t>
            </a:r>
          </a:p>
          <a:p>
            <a:endParaRPr lang="en-GB" sz="1200" dirty="0">
              <a:latin typeface="Comic Sans MS" panose="030F0702030302020204" pitchFamily="66" charset="0"/>
            </a:endParaRPr>
          </a:p>
          <a:p>
            <a:r>
              <a:rPr lang="en-GB" sz="1200" dirty="0">
                <a:latin typeface="Comic Sans MS" panose="030F0702030302020204" pitchFamily="66" charset="0"/>
              </a:rPr>
              <a:t>                                                        Listen to and watch the story - </a:t>
            </a:r>
            <a:r>
              <a:rPr lang="en-GB" sz="1200" dirty="0">
                <a:latin typeface="Comic Sans MS" panose="030F0702030302020204" pitchFamily="66" charset="0"/>
                <a:hlinkClick r:id="rId2"/>
              </a:rPr>
              <a:t>https://www.youtube.com/watch?v=XRany_OScms</a:t>
            </a:r>
            <a:r>
              <a:rPr lang="en-GB" sz="1200" dirty="0">
                <a:latin typeface="Comic Sans MS" panose="030F0702030302020204" pitchFamily="66" charset="0"/>
              </a:rPr>
              <a:t>                                     </a:t>
            </a:r>
          </a:p>
          <a:p>
            <a:endParaRPr lang="en-GB" sz="14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Design a new and improved broom for the witch and her friends. Draw a picture of it and label its key features</a:t>
            </a:r>
          </a:p>
          <a:p>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                                                                     </a:t>
            </a:r>
          </a:p>
          <a:p>
            <a:r>
              <a:rPr lang="en-GB" sz="1200" dirty="0">
                <a:latin typeface="Comic Sans MS" panose="030F0702030302020204" pitchFamily="66" charset="0"/>
              </a:rPr>
              <a:t>                                                 Create a magic spell for the witch to </a:t>
            </a:r>
          </a:p>
          <a:p>
            <a:r>
              <a:rPr lang="en-GB" sz="1200" dirty="0">
                <a:latin typeface="Comic Sans MS" panose="030F0702030302020204" pitchFamily="66" charset="0"/>
              </a:rPr>
              <a:t>                                                 say as mixes the potion for her new broom </a:t>
            </a: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A terrible beast protects the witch from the dragon at the end of the story. Who is the terrible beast and how does it save the witch? Was it such a ‘terrible’ beast after all? Tell a grown up what you think and why. </a:t>
            </a:r>
          </a:p>
          <a:p>
            <a:endParaRPr lang="en-GB" sz="1200" dirty="0">
              <a:latin typeface="Comic Sans MS" panose="030F0702030302020204" pitchFamily="66" charset="0"/>
            </a:endParaRPr>
          </a:p>
          <a:p>
            <a:r>
              <a:rPr lang="en-GB" sz="1200" dirty="0">
                <a:latin typeface="Comic Sans MS" panose="030F0702030302020204" pitchFamily="66" charset="0"/>
              </a:rPr>
              <a:t>Where do you think the witch and friends should travel next on the broom? What could be their next adventure together? Write about what it could be and draw a picture to go with it.  </a:t>
            </a:r>
          </a:p>
          <a:p>
            <a:r>
              <a:rPr lang="en-GB" sz="1200" dirty="0">
                <a:latin typeface="Comic Sans MS" panose="030F0702030302020204" pitchFamily="66" charset="0"/>
              </a:rPr>
              <a:t>                                                               </a:t>
            </a: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                                                If you can get outside and are able to use</a:t>
            </a:r>
          </a:p>
          <a:p>
            <a:r>
              <a:rPr lang="en-GB" sz="1200" dirty="0">
                <a:latin typeface="Comic Sans MS" panose="030F0702030302020204" pitchFamily="66" charset="0"/>
              </a:rPr>
              <a:t>                                                paint perhaps you can hand print your own </a:t>
            </a:r>
          </a:p>
          <a:p>
            <a:r>
              <a:rPr lang="en-GB" sz="1200" dirty="0">
                <a:latin typeface="Comic Sans MS" panose="030F0702030302020204" pitchFamily="66" charset="0"/>
              </a:rPr>
              <a:t>                                                witch and broom </a:t>
            </a:r>
          </a:p>
          <a:p>
            <a:endParaRPr lang="en-GB" sz="1200" dirty="0">
              <a:latin typeface="Comic Sans MS" panose="030F0702030302020204" pitchFamily="66" charset="0"/>
            </a:endParaRPr>
          </a:p>
          <a:p>
            <a:endParaRPr lang="en-GB" sz="800" dirty="0">
              <a:latin typeface="Comic Sans MS" panose="030F0702030302020204" pitchFamily="66" charset="0"/>
            </a:endParaRPr>
          </a:p>
          <a:p>
            <a:endParaRPr lang="en-GB" sz="1200" dirty="0">
              <a:latin typeface="Comic Sans MS" panose="030F0702030302020204" pitchFamily="66" charset="0"/>
            </a:endParaRPr>
          </a:p>
        </p:txBody>
      </p:sp>
      <p:sp>
        <p:nvSpPr>
          <p:cNvPr id="17" name="AutoShape 2" descr="ratatouille rat Sticker by Jennifer Davis-Fortune">
            <a:extLst>
              <a:ext uri="{FF2B5EF4-FFF2-40B4-BE49-F238E27FC236}">
                <a16:creationId xmlns="" xmlns:a16="http://schemas.microsoft.com/office/drawing/2014/main" id="{54FD762B-3E14-46BB-9E9B-A8933F345C1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19">
            <a:extLst>
              <a:ext uri="{FF2B5EF4-FFF2-40B4-BE49-F238E27FC236}">
                <a16:creationId xmlns="" xmlns:a16="http://schemas.microsoft.com/office/drawing/2014/main" id="{AE5CAE50-2550-4524-B5D3-65104F231E3F}"/>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539552" y="1196752"/>
            <a:ext cx="2053290" cy="936104"/>
          </a:xfrm>
          <a:prstGeom prst="rect">
            <a:avLst/>
          </a:prstGeom>
        </p:spPr>
      </p:pic>
      <p:pic>
        <p:nvPicPr>
          <p:cNvPr id="22" name="Picture 21">
            <a:extLst>
              <a:ext uri="{FF2B5EF4-FFF2-40B4-BE49-F238E27FC236}">
                <a16:creationId xmlns="" xmlns:a16="http://schemas.microsoft.com/office/drawing/2014/main" id="{C320BB37-820F-470D-8D1C-8797F13C4F97}"/>
              </a:ext>
            </a:extLst>
          </p:cNvPr>
          <p:cNvPicPr>
            <a:picLocks noChangeAspect="1"/>
          </p:cNvPicPr>
          <p:nvPr/>
        </p:nvPicPr>
        <p:blipFill rotWithShape="1">
          <a:blip r:embed="rId5"/>
          <a:srcRect l="44488" t="31791" r="29525" b="24788"/>
          <a:stretch/>
        </p:blipFill>
        <p:spPr>
          <a:xfrm>
            <a:off x="396180" y="2636703"/>
            <a:ext cx="1975554" cy="1133110"/>
          </a:xfrm>
          <a:prstGeom prst="rect">
            <a:avLst/>
          </a:prstGeom>
        </p:spPr>
      </p:pic>
      <p:pic>
        <p:nvPicPr>
          <p:cNvPr id="23" name="Picture 22">
            <a:extLst>
              <a:ext uri="{FF2B5EF4-FFF2-40B4-BE49-F238E27FC236}">
                <a16:creationId xmlns="" xmlns:a16="http://schemas.microsoft.com/office/drawing/2014/main" id="{D394CA25-56CC-4D6B-9915-BAE58D867632}"/>
              </a:ext>
            </a:extLst>
          </p:cNvPr>
          <p:cNvPicPr>
            <a:picLocks noChangeAspect="1"/>
          </p:cNvPicPr>
          <p:nvPr/>
        </p:nvPicPr>
        <p:blipFill rotWithShape="1">
          <a:blip r:embed="rId6"/>
          <a:srcRect l="11414" t="41262" r="12988" b="17784"/>
          <a:stretch/>
        </p:blipFill>
        <p:spPr>
          <a:xfrm>
            <a:off x="6278996" y="2941263"/>
            <a:ext cx="1975554" cy="732906"/>
          </a:xfrm>
          <a:prstGeom prst="rect">
            <a:avLst/>
          </a:prstGeom>
        </p:spPr>
      </p:pic>
      <p:sp>
        <p:nvSpPr>
          <p:cNvPr id="24" name="Flowchart: Alternate Process 23">
            <a:extLst>
              <a:ext uri="{FF2B5EF4-FFF2-40B4-BE49-F238E27FC236}">
                <a16:creationId xmlns="" xmlns:a16="http://schemas.microsoft.com/office/drawing/2014/main" id="{F4FE8C2B-2128-4406-839D-E6EFB07A851A}"/>
              </a:ext>
            </a:extLst>
          </p:cNvPr>
          <p:cNvSpPr/>
          <p:nvPr/>
        </p:nvSpPr>
        <p:spPr>
          <a:xfrm>
            <a:off x="5693246" y="2718430"/>
            <a:ext cx="792088" cy="278523"/>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Flowchart: Alternate Process 24">
            <a:extLst>
              <a:ext uri="{FF2B5EF4-FFF2-40B4-BE49-F238E27FC236}">
                <a16:creationId xmlns="" xmlns:a16="http://schemas.microsoft.com/office/drawing/2014/main" id="{63619C23-3697-43F2-9C1F-AD00F2A34FA4}"/>
              </a:ext>
            </a:extLst>
          </p:cNvPr>
          <p:cNvSpPr/>
          <p:nvPr/>
        </p:nvSpPr>
        <p:spPr>
          <a:xfrm>
            <a:off x="7584219" y="2802001"/>
            <a:ext cx="756197" cy="278523"/>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 name="Flowchart: Alternate Process 25">
            <a:extLst>
              <a:ext uri="{FF2B5EF4-FFF2-40B4-BE49-F238E27FC236}">
                <a16:creationId xmlns="" xmlns:a16="http://schemas.microsoft.com/office/drawing/2014/main" id="{34074F12-4BC3-4240-B89E-49DB7A5BD79C}"/>
              </a:ext>
            </a:extLst>
          </p:cNvPr>
          <p:cNvSpPr/>
          <p:nvPr/>
        </p:nvSpPr>
        <p:spPr>
          <a:xfrm>
            <a:off x="6098840" y="3439916"/>
            <a:ext cx="1003333" cy="282967"/>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0" name="Picture 29">
            <a:extLst>
              <a:ext uri="{FF2B5EF4-FFF2-40B4-BE49-F238E27FC236}">
                <a16:creationId xmlns="" xmlns:a16="http://schemas.microsoft.com/office/drawing/2014/main" id="{C0484CC1-848C-4C5E-851C-3C2DED214C3C}"/>
              </a:ext>
            </a:extLst>
          </p:cNvPr>
          <p:cNvPicPr>
            <a:picLocks noChangeAspect="1"/>
          </p:cNvPicPr>
          <p:nvPr/>
        </p:nvPicPr>
        <p:blipFill>
          <a:blip r:embed="rId7"/>
          <a:stretch>
            <a:fillRect/>
          </a:stretch>
        </p:blipFill>
        <p:spPr>
          <a:xfrm>
            <a:off x="456745" y="5445224"/>
            <a:ext cx="1859441" cy="1012024"/>
          </a:xfrm>
          <a:prstGeom prst="rect">
            <a:avLst/>
          </a:prstGeom>
        </p:spPr>
      </p:pic>
      <p:pic>
        <p:nvPicPr>
          <p:cNvPr id="31" name="Picture 30">
            <a:extLst>
              <a:ext uri="{FF2B5EF4-FFF2-40B4-BE49-F238E27FC236}">
                <a16:creationId xmlns="" xmlns:a16="http://schemas.microsoft.com/office/drawing/2014/main" id="{EE8C5ABF-B2CD-4B46-B875-B081D6E23129}"/>
              </a:ext>
            </a:extLst>
          </p:cNvPr>
          <p:cNvPicPr>
            <a:picLocks noChangeAspect="1"/>
          </p:cNvPicPr>
          <p:nvPr/>
        </p:nvPicPr>
        <p:blipFill>
          <a:blip r:embed="rId8"/>
          <a:stretch>
            <a:fillRect/>
          </a:stretch>
        </p:blipFill>
        <p:spPr>
          <a:xfrm>
            <a:off x="5928510" y="4760479"/>
            <a:ext cx="2676525" cy="2004814"/>
          </a:xfrm>
          <a:prstGeom prst="rect">
            <a:avLst/>
          </a:prstGeom>
        </p:spPr>
      </p:pic>
    </p:spTree>
    <p:extLst>
      <p:ext uri="{BB962C8B-B14F-4D97-AF65-F5344CB8AC3E}">
        <p14:creationId xmlns:p14="http://schemas.microsoft.com/office/powerpoint/2010/main" val="340069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0E8C678-44B2-4911-A881-D3770F2575E1}"/>
              </a:ext>
            </a:extLst>
          </p:cNvPr>
          <p:cNvSpPr txBox="1"/>
          <p:nvPr/>
        </p:nvSpPr>
        <p:spPr>
          <a:xfrm>
            <a:off x="190855" y="380346"/>
            <a:ext cx="4781195" cy="2123658"/>
          </a:xfrm>
          <a:prstGeom prst="rect">
            <a:avLst/>
          </a:prstGeom>
          <a:noFill/>
          <a:ln w="57150">
            <a:solidFill>
              <a:srgbClr val="FFFF00"/>
            </a:solidFill>
          </a:ln>
        </p:spPr>
        <p:txBody>
          <a:bodyPr wrap="square" rtlCol="0">
            <a:spAutoFit/>
          </a:bodyPr>
          <a:lstStyle/>
          <a:p>
            <a:pPr algn="ctr"/>
            <a:r>
              <a:rPr lang="en-GB" sz="1200" b="1" u="sng" dirty="0">
                <a:solidFill>
                  <a:srgbClr val="FFFF25"/>
                </a:solidFill>
                <a:latin typeface="Comic Sans MS" panose="030F0702030302020204" pitchFamily="66" charset="0"/>
              </a:rPr>
              <a:t>Stay Active </a:t>
            </a:r>
          </a:p>
          <a:p>
            <a:endParaRPr lang="en-GB" sz="1200" dirty="0">
              <a:latin typeface="Comic Sans MS" panose="030F0702030302020204" pitchFamily="66" charset="0"/>
            </a:endParaRPr>
          </a:p>
          <a:p>
            <a:r>
              <a:rPr lang="en-GB" sz="1200" dirty="0">
                <a:latin typeface="Comic Sans MS" panose="030F0702030302020204" pitchFamily="66" charset="0"/>
              </a:rPr>
              <a:t>Cosmic Kids – yoga, try ‘Ruby Broom’</a:t>
            </a:r>
          </a:p>
          <a:p>
            <a:r>
              <a:rPr lang="en-GB" sz="1200" dirty="0">
                <a:latin typeface="Comic Sans MS" panose="030F0702030302020204" pitchFamily="66" charset="0"/>
                <a:hlinkClick r:id="rId2"/>
              </a:rPr>
              <a:t>https://www.youtube.com/watch?v=ArOzn2dtDdA</a:t>
            </a:r>
            <a:r>
              <a:rPr lang="en-GB" sz="1200" dirty="0">
                <a:latin typeface="Comic Sans MS" panose="030F0702030302020204" pitchFamily="66" charset="0"/>
              </a:rPr>
              <a:t> </a:t>
            </a:r>
          </a:p>
          <a:p>
            <a:endParaRPr lang="en-GB" sz="1200" dirty="0">
              <a:latin typeface="Comic Sans MS" panose="030F0702030302020204" pitchFamily="66" charset="0"/>
            </a:endParaRPr>
          </a:p>
          <a:p>
            <a:r>
              <a:rPr lang="en-GB" sz="1200" dirty="0">
                <a:latin typeface="Comic Sans MS" panose="030F0702030302020204" pitchFamily="66" charset="0"/>
              </a:rPr>
              <a:t>Cosmic Kids – yoga all finding new things to do, try ‘</a:t>
            </a:r>
            <a:r>
              <a:rPr lang="en-GB" sz="1200" dirty="0" err="1">
                <a:latin typeface="Comic Sans MS" panose="030F0702030302020204" pitchFamily="66" charset="0"/>
              </a:rPr>
              <a:t>Stezzi</a:t>
            </a:r>
            <a:r>
              <a:rPr lang="en-GB" sz="1200" dirty="0">
                <a:latin typeface="Comic Sans MS" panose="030F0702030302020204" pitchFamily="66" charset="0"/>
              </a:rPr>
              <a:t> the parrot’</a:t>
            </a:r>
          </a:p>
          <a:p>
            <a:r>
              <a:rPr lang="en-GB" sz="1200" dirty="0">
                <a:latin typeface="Comic Sans MS" panose="030F0702030302020204" pitchFamily="66" charset="0"/>
                <a:hlinkClick r:id="rId3"/>
              </a:rPr>
              <a:t>https://www.youtube.com/watch?v=LIBz0IdOFiQ</a:t>
            </a:r>
            <a:r>
              <a:rPr lang="en-GB" sz="1200" dirty="0">
                <a:latin typeface="Comic Sans MS" panose="030F0702030302020204" pitchFamily="66" charset="0"/>
              </a:rPr>
              <a:t> </a:t>
            </a:r>
          </a:p>
          <a:p>
            <a:endParaRPr lang="en-GB" sz="1200" dirty="0">
              <a:latin typeface="Comic Sans MS" panose="030F0702030302020204" pitchFamily="66" charset="0"/>
            </a:endParaRPr>
          </a:p>
          <a:p>
            <a:r>
              <a:rPr lang="en-GB" sz="1200" dirty="0">
                <a:latin typeface="Comic Sans MS" panose="030F0702030302020204" pitchFamily="66" charset="0"/>
              </a:rPr>
              <a:t>Don’t forget to check out the great Joe Wicks for some daily PE too </a:t>
            </a:r>
          </a:p>
        </p:txBody>
      </p:sp>
      <p:sp>
        <p:nvSpPr>
          <p:cNvPr id="6" name="TextBox 5">
            <a:extLst>
              <a:ext uri="{FF2B5EF4-FFF2-40B4-BE49-F238E27FC236}">
                <a16:creationId xmlns="" xmlns:a16="http://schemas.microsoft.com/office/drawing/2014/main" id="{42C37EDD-A861-483D-8681-3E832C76019F}"/>
              </a:ext>
            </a:extLst>
          </p:cNvPr>
          <p:cNvSpPr txBox="1"/>
          <p:nvPr/>
        </p:nvSpPr>
        <p:spPr>
          <a:xfrm>
            <a:off x="181706" y="2627400"/>
            <a:ext cx="4790344" cy="2862322"/>
          </a:xfrm>
          <a:prstGeom prst="rect">
            <a:avLst/>
          </a:prstGeom>
          <a:noFill/>
          <a:ln w="57150">
            <a:solidFill>
              <a:srgbClr val="0070C0"/>
            </a:solidFill>
          </a:ln>
        </p:spPr>
        <p:txBody>
          <a:bodyPr wrap="square" rtlCol="0">
            <a:spAutoFit/>
          </a:bodyPr>
          <a:lstStyle/>
          <a:p>
            <a:pPr algn="ctr"/>
            <a:r>
              <a:rPr lang="en-GB" sz="1200" b="1" u="sng" dirty="0">
                <a:solidFill>
                  <a:srgbClr val="0070C0"/>
                </a:solidFill>
                <a:latin typeface="Comic Sans MS" panose="030F0702030302020204" pitchFamily="66" charset="0"/>
              </a:rPr>
              <a:t>Phonics</a:t>
            </a:r>
          </a:p>
          <a:p>
            <a:pPr algn="ctr"/>
            <a:endParaRPr lang="en-GB" sz="1200" b="1" u="sng" dirty="0">
              <a:latin typeface="Comic Sans MS" panose="030F0702030302020204" pitchFamily="66" charset="0"/>
            </a:endParaRPr>
          </a:p>
          <a:p>
            <a:r>
              <a:rPr lang="en-GB" sz="1200" dirty="0">
                <a:latin typeface="Comic Sans MS" panose="030F0702030302020204" pitchFamily="66" charset="0"/>
              </a:rPr>
              <a:t>Over the next few weeks we are suggesting making phonics comics </a:t>
            </a:r>
            <a:r>
              <a:rPr lang="en-GB" sz="1200" dirty="0">
                <a:solidFill>
                  <a:srgbClr val="0070C0"/>
                </a:solidFill>
                <a:latin typeface="Comic Sans MS" panose="030F0702030302020204" pitchFamily="66" charset="0"/>
                <a:hlinkClick r:id="rId4"/>
              </a:rPr>
              <a:t>https://phonicsplaycomics.co.uk/comics.html</a:t>
            </a:r>
            <a:endParaRPr lang="en-GB" sz="1200" dirty="0">
              <a:solidFill>
                <a:srgbClr val="0070C0"/>
              </a:solidFill>
              <a:latin typeface="Comic Sans MS" panose="030F0702030302020204" pitchFamily="66" charset="0"/>
            </a:endParaRPr>
          </a:p>
          <a:p>
            <a:endParaRPr lang="en-GB" sz="1200" dirty="0">
              <a:solidFill>
                <a:srgbClr val="0070C0"/>
              </a:solidFill>
              <a:latin typeface="Comic Sans MS" panose="030F0702030302020204" pitchFamily="66" charset="0"/>
            </a:endParaRPr>
          </a:p>
          <a:p>
            <a:r>
              <a:rPr lang="en-GB" sz="1200" dirty="0">
                <a:latin typeface="Comic Sans MS" panose="030F0702030302020204" pitchFamily="66" charset="0"/>
              </a:rPr>
              <a:t>We really hope you are enjoying making comics with you phonics, don’t forget to challenge yourself and have a go with a different set of phonics each week.</a:t>
            </a:r>
          </a:p>
          <a:p>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Also don’t forget to also use your Reading</a:t>
            </a:r>
          </a:p>
          <a:p>
            <a:r>
              <a:rPr lang="en-GB" sz="1200" dirty="0">
                <a:latin typeface="Comic Sans MS" panose="030F0702030302020204" pitchFamily="66" charset="0"/>
              </a:rPr>
              <a:t>Eggs log ins to access lot of other phonics </a:t>
            </a:r>
          </a:p>
          <a:p>
            <a:r>
              <a:rPr lang="en-GB" sz="1200" dirty="0">
                <a:latin typeface="Comic Sans MS" panose="030F0702030302020204" pitchFamily="66" charset="0"/>
              </a:rPr>
              <a:t>games and activities </a:t>
            </a:r>
          </a:p>
          <a:p>
            <a:endParaRPr lang="en-GB" sz="1200" dirty="0">
              <a:latin typeface="Comic Sans MS" panose="030F0702030302020204" pitchFamily="66" charset="0"/>
            </a:endParaRPr>
          </a:p>
          <a:p>
            <a:endParaRPr lang="en-GB" sz="1200" dirty="0">
              <a:latin typeface="Comic Sans MS" panose="030F0702030302020204" pitchFamily="66" charset="0"/>
            </a:endParaRPr>
          </a:p>
        </p:txBody>
      </p:sp>
      <p:sp>
        <p:nvSpPr>
          <p:cNvPr id="12" name="TextBox 11">
            <a:extLst>
              <a:ext uri="{FF2B5EF4-FFF2-40B4-BE49-F238E27FC236}">
                <a16:creationId xmlns="" xmlns:a16="http://schemas.microsoft.com/office/drawing/2014/main" id="{92B7DD3B-A828-4CC6-A32B-89487B192BA0}"/>
              </a:ext>
            </a:extLst>
          </p:cNvPr>
          <p:cNvSpPr txBox="1"/>
          <p:nvPr/>
        </p:nvSpPr>
        <p:spPr>
          <a:xfrm>
            <a:off x="212400" y="5724396"/>
            <a:ext cx="8719200" cy="1015663"/>
          </a:xfrm>
          <a:prstGeom prst="rect">
            <a:avLst/>
          </a:prstGeom>
          <a:noFill/>
          <a:ln w="57150">
            <a:solidFill>
              <a:schemeClr val="accent3">
                <a:lumMod val="60000"/>
                <a:lumOff val="40000"/>
              </a:schemeClr>
            </a:solidFill>
          </a:ln>
        </p:spPr>
        <p:txBody>
          <a:bodyPr wrap="square" rtlCol="0">
            <a:spAutoFit/>
          </a:bodyPr>
          <a:lstStyle/>
          <a:p>
            <a:pPr algn="ctr"/>
            <a:r>
              <a:rPr lang="en-GB" sz="1200" b="1" u="sng" dirty="0">
                <a:solidFill>
                  <a:schemeClr val="accent3">
                    <a:lumMod val="60000"/>
                    <a:lumOff val="40000"/>
                  </a:schemeClr>
                </a:solidFill>
                <a:latin typeface="Comic Sans MS" panose="030F0702030302020204" pitchFamily="66" charset="0"/>
              </a:rPr>
              <a:t>Playing and Exploring</a:t>
            </a:r>
          </a:p>
          <a:p>
            <a:pPr algn="ctr"/>
            <a:endParaRPr lang="en-GB" sz="1200" b="1" u="sng" dirty="0">
              <a:solidFill>
                <a:schemeClr val="accent3">
                  <a:lumMod val="60000"/>
                  <a:lumOff val="40000"/>
                </a:schemeClr>
              </a:solidFill>
              <a:latin typeface="Comic Sans MS" panose="030F0702030302020204" pitchFamily="66" charset="0"/>
            </a:endParaRPr>
          </a:p>
          <a:p>
            <a:pPr algn="ctr"/>
            <a:r>
              <a:rPr lang="en-GB" sz="1200" dirty="0">
                <a:solidFill>
                  <a:schemeClr val="accent3">
                    <a:lumMod val="60000"/>
                    <a:lumOff val="40000"/>
                  </a:schemeClr>
                </a:solidFill>
                <a:latin typeface="Comic Sans MS" panose="030F0702030302020204" pitchFamily="66" charset="0"/>
              </a:rPr>
              <a:t>Playing including open ended play, is a very important part of the Early Years curriculum. It encourages imagination, role play, enquiry and investigation, problem solving, independence, and creativity.                                                               We very much encourage play to be part of each day. What will you choose each day?</a:t>
            </a:r>
            <a:endParaRPr lang="en-GB" sz="1200" b="1" u="sng" dirty="0">
              <a:solidFill>
                <a:schemeClr val="accent3">
                  <a:lumMod val="60000"/>
                  <a:lumOff val="40000"/>
                </a:schemeClr>
              </a:solidFill>
              <a:latin typeface="Comic Sans MS" panose="030F0702030302020204" pitchFamily="66" charset="0"/>
            </a:endParaRPr>
          </a:p>
        </p:txBody>
      </p:sp>
      <p:pic>
        <p:nvPicPr>
          <p:cNvPr id="3" name="Picture 2">
            <a:extLst>
              <a:ext uri="{FF2B5EF4-FFF2-40B4-BE49-F238E27FC236}">
                <a16:creationId xmlns="" xmlns:a16="http://schemas.microsoft.com/office/drawing/2014/main" id="{BBCE397A-03DF-4F2F-9722-DF38EFEEC2B9}"/>
              </a:ext>
            </a:extLst>
          </p:cNvPr>
          <p:cNvPicPr>
            <a:picLocks noChangeAspect="1"/>
          </p:cNvPicPr>
          <p:nvPr/>
        </p:nvPicPr>
        <p:blipFill>
          <a:blip r:embed="rId5"/>
          <a:stretch>
            <a:fillRect/>
          </a:stretch>
        </p:blipFill>
        <p:spPr>
          <a:xfrm>
            <a:off x="7956376" y="260648"/>
            <a:ext cx="725487" cy="646232"/>
          </a:xfrm>
          <a:prstGeom prst="rect">
            <a:avLst/>
          </a:prstGeom>
        </p:spPr>
      </p:pic>
      <p:sp>
        <p:nvSpPr>
          <p:cNvPr id="10" name="TextBox 9">
            <a:extLst>
              <a:ext uri="{FF2B5EF4-FFF2-40B4-BE49-F238E27FC236}">
                <a16:creationId xmlns="" xmlns:a16="http://schemas.microsoft.com/office/drawing/2014/main" id="{A5BE79A3-1CE4-4B03-AFCB-6F9470CBBD72}"/>
              </a:ext>
            </a:extLst>
          </p:cNvPr>
          <p:cNvSpPr txBox="1"/>
          <p:nvPr/>
        </p:nvSpPr>
        <p:spPr>
          <a:xfrm>
            <a:off x="5122534" y="117941"/>
            <a:ext cx="3814230" cy="5447645"/>
          </a:xfrm>
          <a:prstGeom prst="rect">
            <a:avLst/>
          </a:prstGeom>
          <a:noFill/>
          <a:ln w="57150">
            <a:solidFill>
              <a:srgbClr val="FFC000"/>
            </a:solidFill>
          </a:ln>
        </p:spPr>
        <p:txBody>
          <a:bodyPr wrap="square" rtlCol="0">
            <a:spAutoFit/>
          </a:bodyPr>
          <a:lstStyle/>
          <a:p>
            <a:pPr algn="ctr"/>
            <a:r>
              <a:rPr lang="en-GB" sz="1200" b="1" u="sng" dirty="0">
                <a:solidFill>
                  <a:srgbClr val="FFC000"/>
                </a:solidFill>
                <a:latin typeface="Comic Sans MS" panose="030F0702030302020204" pitchFamily="66" charset="0"/>
              </a:rPr>
              <a:t>Maths</a:t>
            </a:r>
          </a:p>
          <a:p>
            <a:pPr algn="ctr"/>
            <a:endParaRPr lang="en-GB" sz="1200" b="1" u="sng" dirty="0">
              <a:solidFill>
                <a:srgbClr val="FFC000"/>
              </a:solidFill>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White Rose Maths: </a:t>
            </a:r>
          </a:p>
          <a:p>
            <a:r>
              <a:rPr lang="en-GB" sz="1200" dirty="0">
                <a:solidFill>
                  <a:srgbClr val="FFC000"/>
                </a:solidFill>
                <a:latin typeface="Comic Sans MS" panose="030F0702030302020204" pitchFamily="66" charset="0"/>
                <a:hlinkClick r:id="rId6"/>
              </a:rPr>
              <a:t>https://wrm-13b48.kxcdn.com/wp-content/uploads/2019/12/Reception-Summer.pdf</a:t>
            </a:r>
            <a:r>
              <a:rPr lang="en-GB" sz="1200" dirty="0">
                <a:solidFill>
                  <a:srgbClr val="FFC000"/>
                </a:solidFill>
                <a:latin typeface="Comic Sans MS" panose="030F0702030302020204" pitchFamily="66" charset="0"/>
              </a:rPr>
              <a:t> </a:t>
            </a:r>
          </a:p>
          <a:p>
            <a:endParaRPr lang="en-GB" sz="1200" dirty="0">
              <a:solidFill>
                <a:srgbClr val="FFC000"/>
              </a:solidFill>
              <a:latin typeface="Comic Sans MS" panose="030F0702030302020204" pitchFamily="66" charset="0"/>
            </a:endParaRPr>
          </a:p>
          <a:p>
            <a:r>
              <a:rPr lang="en-GB" sz="1200" dirty="0">
                <a:latin typeface="Comic Sans MS" panose="030F0702030302020204" pitchFamily="66" charset="0"/>
              </a:rPr>
              <a:t>This weeks focus is Doubling – pages 17 &amp; 18</a:t>
            </a: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solidFill>
                <a:srgbClr val="FFC000"/>
              </a:solidFill>
              <a:latin typeface="Comic Sans MS" panose="030F0702030302020204" pitchFamily="66" charset="0"/>
            </a:endParaRPr>
          </a:p>
          <a:p>
            <a:r>
              <a:rPr lang="en-GB" sz="1200" dirty="0">
                <a:latin typeface="Comic Sans MS" panose="030F0702030302020204" pitchFamily="66" charset="0"/>
              </a:rPr>
              <a:t>Find out about a pair of twins in the story of Alison Hubble –</a:t>
            </a:r>
          </a:p>
          <a:p>
            <a:r>
              <a:rPr lang="en-GB" sz="1200" dirty="0">
                <a:latin typeface="Comic Sans MS" panose="030F0702030302020204" pitchFamily="66" charset="0"/>
                <a:hlinkClick r:id="rId7"/>
              </a:rPr>
              <a:t>https://www.youtube.com/watch?v=3BjX68jX6Wg</a:t>
            </a:r>
            <a:r>
              <a:rPr lang="en-GB" sz="1200" dirty="0">
                <a:latin typeface="Comic Sans MS" panose="030F0702030302020204" pitchFamily="66" charset="0"/>
              </a:rPr>
              <a:t> </a:t>
            </a:r>
          </a:p>
          <a:p>
            <a:endParaRPr lang="en-GB" sz="1200" dirty="0">
              <a:latin typeface="Comic Sans MS" panose="030F0702030302020204" pitchFamily="66" charset="0"/>
            </a:endParaRPr>
          </a:p>
          <a:p>
            <a:r>
              <a:rPr lang="en-GB" sz="1200" dirty="0">
                <a:latin typeface="Comic Sans MS" panose="030F0702030302020204" pitchFamily="66" charset="0"/>
              </a:rPr>
              <a:t>Numberblocks get up to mischief in ‘Double Trouble’ –</a:t>
            </a:r>
          </a:p>
          <a:p>
            <a:r>
              <a:rPr lang="en-GB" sz="1200" dirty="0">
                <a:latin typeface="Comic Sans MS" panose="030F0702030302020204" pitchFamily="66" charset="0"/>
                <a:hlinkClick r:id="rId8"/>
              </a:rPr>
              <a:t>https://www.bbc.co.uk/iplayer/episode/b08q4jkq/numberblocks-series-2-double-trouble</a:t>
            </a:r>
            <a:r>
              <a:rPr lang="en-GB" sz="1200" dirty="0">
                <a:latin typeface="Comic Sans MS" panose="030F0702030302020204" pitchFamily="66" charset="0"/>
              </a:rPr>
              <a:t> </a:t>
            </a:r>
          </a:p>
          <a:p>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Have a go with some dice </a:t>
            </a:r>
          </a:p>
          <a:p>
            <a:r>
              <a:rPr lang="en-GB" sz="1200" dirty="0">
                <a:latin typeface="Comic Sans MS" panose="030F0702030302020204" pitchFamily="66" charset="0"/>
              </a:rPr>
              <a:t>Games and see how many </a:t>
            </a:r>
          </a:p>
          <a:p>
            <a:r>
              <a:rPr lang="en-GB" sz="1200" dirty="0">
                <a:latin typeface="Comic Sans MS" panose="030F0702030302020204" pitchFamily="66" charset="0"/>
              </a:rPr>
              <a:t>times you can roll a double</a:t>
            </a:r>
          </a:p>
          <a:p>
            <a:r>
              <a:rPr lang="en-GB" sz="1200" dirty="0">
                <a:latin typeface="Comic Sans MS" panose="030F0702030302020204" pitchFamily="66" charset="0"/>
              </a:rPr>
              <a:t>Can you keep score and </a:t>
            </a:r>
          </a:p>
          <a:p>
            <a:r>
              <a:rPr lang="en-GB" sz="1200" dirty="0">
                <a:latin typeface="Comic Sans MS" panose="030F0702030302020204" pitchFamily="66" charset="0"/>
              </a:rPr>
              <a:t>find out who in your family</a:t>
            </a:r>
          </a:p>
          <a:p>
            <a:r>
              <a:rPr lang="en-GB" sz="1200" dirty="0">
                <a:latin typeface="Comic Sans MS" panose="030F0702030302020204" pitchFamily="66" charset="0"/>
              </a:rPr>
              <a:t>gets the most number of</a:t>
            </a:r>
          </a:p>
          <a:p>
            <a:r>
              <a:rPr lang="en-GB" sz="1200" dirty="0">
                <a:latin typeface="Comic Sans MS" panose="030F0702030302020204" pitchFamily="66" charset="0"/>
              </a:rPr>
              <a:t>doubles?</a:t>
            </a:r>
          </a:p>
        </p:txBody>
      </p:sp>
      <p:pic>
        <p:nvPicPr>
          <p:cNvPr id="13" name="Picture 12">
            <a:extLst>
              <a:ext uri="{FF2B5EF4-FFF2-40B4-BE49-F238E27FC236}">
                <a16:creationId xmlns="" xmlns:a16="http://schemas.microsoft.com/office/drawing/2014/main" id="{E461A34F-7BB6-40D5-A9F8-F5F7DAA6941A}"/>
              </a:ext>
            </a:extLst>
          </p:cNvPr>
          <p:cNvPicPr>
            <a:picLocks noChangeAspect="1"/>
          </p:cNvPicPr>
          <p:nvPr/>
        </p:nvPicPr>
        <p:blipFill>
          <a:blip r:embed="rId9"/>
          <a:stretch>
            <a:fillRect/>
          </a:stretch>
        </p:blipFill>
        <p:spPr>
          <a:xfrm>
            <a:off x="3316187" y="3933056"/>
            <a:ext cx="1585538" cy="1430972"/>
          </a:xfrm>
          <a:prstGeom prst="rect">
            <a:avLst/>
          </a:prstGeom>
        </p:spPr>
      </p:pic>
      <p:pic>
        <p:nvPicPr>
          <p:cNvPr id="18" name="Picture 17">
            <a:extLst>
              <a:ext uri="{FF2B5EF4-FFF2-40B4-BE49-F238E27FC236}">
                <a16:creationId xmlns="" xmlns:a16="http://schemas.microsoft.com/office/drawing/2014/main" id="{34FAD20F-77CA-4F07-B054-212F765B6F18}"/>
              </a:ext>
            </a:extLst>
          </p:cNvPr>
          <p:cNvPicPr>
            <a:picLocks noChangeAspect="1"/>
          </p:cNvPicPr>
          <p:nvPr/>
        </p:nvPicPr>
        <p:blipFill rotWithShape="1">
          <a:blip r:embed="rId10"/>
          <a:srcRect l="10626" t="59805" r="47711" b="32007"/>
          <a:stretch/>
        </p:blipFill>
        <p:spPr>
          <a:xfrm>
            <a:off x="5220072" y="1631771"/>
            <a:ext cx="3600400" cy="420941"/>
          </a:xfrm>
          <a:prstGeom prst="rect">
            <a:avLst/>
          </a:prstGeom>
        </p:spPr>
      </p:pic>
      <p:pic>
        <p:nvPicPr>
          <p:cNvPr id="19" name="Picture 18">
            <a:extLst>
              <a:ext uri="{FF2B5EF4-FFF2-40B4-BE49-F238E27FC236}">
                <a16:creationId xmlns="" xmlns:a16="http://schemas.microsoft.com/office/drawing/2014/main" id="{6F708C53-81BA-4C6F-BBFF-00D0C5C92513}"/>
              </a:ext>
            </a:extLst>
          </p:cNvPr>
          <p:cNvPicPr>
            <a:picLocks noChangeAspect="1"/>
          </p:cNvPicPr>
          <p:nvPr/>
        </p:nvPicPr>
        <p:blipFill>
          <a:blip r:embed="rId11"/>
          <a:stretch>
            <a:fillRect/>
          </a:stretch>
        </p:blipFill>
        <p:spPr>
          <a:xfrm>
            <a:off x="7257294" y="4032354"/>
            <a:ext cx="1557824" cy="1151435"/>
          </a:xfrm>
          <a:prstGeom prst="rect">
            <a:avLst/>
          </a:prstGeom>
        </p:spPr>
      </p:pic>
    </p:spTree>
    <p:extLst>
      <p:ext uri="{BB962C8B-B14F-4D97-AF65-F5344CB8AC3E}">
        <p14:creationId xmlns:p14="http://schemas.microsoft.com/office/powerpoint/2010/main" val="1401354297"/>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3384</TotalTime>
  <Words>647</Words>
  <Application>Microsoft Office PowerPoint</Application>
  <PresentationFormat>On-screen Show (4:3)</PresentationFormat>
  <Paragraphs>128</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Katie Aldred</cp:lastModifiedBy>
  <cp:revision>184</cp:revision>
  <dcterms:created xsi:type="dcterms:W3CDTF">2019-07-17T12:53:12Z</dcterms:created>
  <dcterms:modified xsi:type="dcterms:W3CDTF">2020-06-26T13:37:04Z</dcterms:modified>
</cp:coreProperties>
</file>