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94" r:id="rId3"/>
    <p:sldId id="258" r:id="rId4"/>
    <p:sldId id="277" r:id="rId5"/>
    <p:sldId id="259" r:id="rId6"/>
    <p:sldId id="295" r:id="rId7"/>
    <p:sldId id="261" r:id="rId8"/>
    <p:sldId id="296" r:id="rId9"/>
    <p:sldId id="272" r:id="rId10"/>
    <p:sldId id="29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10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53997-8024-4DB4-A1B2-04166501E21F}" type="datetimeFigureOut">
              <a:rPr lang="en-GB" smtClean="0"/>
              <a:pPr/>
              <a:t>05/10/2013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DE30B-D5E0-45FD-9817-946B7D61C59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70951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DE30B-D5E0-45FD-9817-946B7D61C59C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DE30B-D5E0-45FD-9817-946B7D61C59C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DE30B-D5E0-45FD-9817-946B7D61C59C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DE30B-D5E0-45FD-9817-946B7D61C59C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DE30B-D5E0-45FD-9817-946B7D61C59C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DE30B-D5E0-45FD-9817-946B7D61C59C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a simple numberline to count in 2s.  Demonstrate how to recognise odd</a:t>
            </a:r>
            <a:r>
              <a:rPr lang="en-GB" baseline="0" dirty="0" smtClean="0"/>
              <a:t> and even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DE30B-D5E0-45FD-9817-946B7D61C59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57816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DE30B-D5E0-45FD-9817-946B7D61C59C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DE30B-D5E0-45FD-9817-946B7D61C59C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DE30B-D5E0-45FD-9817-946B7D61C59C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C7BC-6AAB-4BDC-8150-F2E7E7A7FED1}" type="datetimeFigureOut">
              <a:rPr lang="en-GB" smtClean="0"/>
              <a:pPr/>
              <a:t>05/10/2013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FC9-F694-4496-9B30-B5EE63BFF21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C7BC-6AAB-4BDC-8150-F2E7E7A7FED1}" type="datetimeFigureOut">
              <a:rPr lang="en-GB" smtClean="0"/>
              <a:pPr/>
              <a:t>05/10/2013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FC9-F694-4496-9B30-B5EE63BFF21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C7BC-6AAB-4BDC-8150-F2E7E7A7FED1}" type="datetimeFigureOut">
              <a:rPr lang="en-GB" smtClean="0"/>
              <a:pPr/>
              <a:t>05/10/2013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FC9-F694-4496-9B30-B5EE63BFF21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C7BC-6AAB-4BDC-8150-F2E7E7A7FED1}" type="datetimeFigureOut">
              <a:rPr lang="en-GB" smtClean="0"/>
              <a:pPr/>
              <a:t>05/10/2013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FC9-F694-4496-9B30-B5EE63BFF21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C7BC-6AAB-4BDC-8150-F2E7E7A7FED1}" type="datetimeFigureOut">
              <a:rPr lang="en-GB" smtClean="0"/>
              <a:pPr/>
              <a:t>05/10/2013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FC9-F694-4496-9B30-B5EE63BFF21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C7BC-6AAB-4BDC-8150-F2E7E7A7FED1}" type="datetimeFigureOut">
              <a:rPr lang="en-GB" smtClean="0"/>
              <a:pPr/>
              <a:t>05/10/2013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FC9-F694-4496-9B30-B5EE63BFF21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C7BC-6AAB-4BDC-8150-F2E7E7A7FED1}" type="datetimeFigureOut">
              <a:rPr lang="en-GB" smtClean="0"/>
              <a:pPr/>
              <a:t>05/10/2013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FC9-F694-4496-9B30-B5EE63BFF21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C7BC-6AAB-4BDC-8150-F2E7E7A7FED1}" type="datetimeFigureOut">
              <a:rPr lang="en-GB" smtClean="0"/>
              <a:pPr/>
              <a:t>05/10/2013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FC9-F694-4496-9B30-B5EE63BFF21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C7BC-6AAB-4BDC-8150-F2E7E7A7FED1}" type="datetimeFigureOut">
              <a:rPr lang="en-GB" smtClean="0"/>
              <a:pPr/>
              <a:t>05/10/2013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FC9-F694-4496-9B30-B5EE63BFF21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C7BC-6AAB-4BDC-8150-F2E7E7A7FED1}" type="datetimeFigureOut">
              <a:rPr lang="en-GB" smtClean="0"/>
              <a:pPr/>
              <a:t>05/10/2013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FC9-F694-4496-9B30-B5EE63BFF21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C7BC-6AAB-4BDC-8150-F2E7E7A7FED1}" type="datetimeFigureOut">
              <a:rPr lang="en-GB" smtClean="0"/>
              <a:pPr/>
              <a:t>05/10/2013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0CFC9-F694-4496-9B30-B5EE63BFF21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CC7BC-6AAB-4BDC-8150-F2E7E7A7FED1}" type="datetimeFigureOut">
              <a:rPr lang="en-GB" smtClean="0"/>
              <a:pPr/>
              <a:t>05/10/2013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0CFC9-F694-4496-9B30-B5EE63BFF21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gshot.surrey.sch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rreyheathmathszone.co.uk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6000" dirty="0" smtClean="0">
                <a:latin typeface="Arial Rounded MT Bold" pitchFamily="34" charset="0"/>
                <a:cs typeface="Arial" pitchFamily="34" charset="0"/>
              </a:rPr>
              <a:t>How to support your child in Mathematics.</a:t>
            </a:r>
            <a:endParaRPr lang="en-GB" sz="6000" dirty="0">
              <a:latin typeface="Arial Rounded MT Bold" pitchFamily="34" charset="0"/>
              <a:cs typeface="Arial" pitchFamily="34" charset="0"/>
            </a:endParaRPr>
          </a:p>
        </p:txBody>
      </p:sp>
      <p:pic>
        <p:nvPicPr>
          <p:cNvPr id="46082" name="Picture 2" descr="Bagshot Infant School - Educate – Enable – Enrich – Enjoy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157192"/>
            <a:ext cx="11412933" cy="1272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2924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GB" b="1" dirty="0"/>
              <a:t>Keep maths practical and have fun!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Bath-time </a:t>
            </a:r>
            <a:r>
              <a:rPr lang="en-GB" sz="2400" dirty="0" smtClean="0"/>
              <a:t>(filling and emptying containers, counting)</a:t>
            </a:r>
          </a:p>
          <a:p>
            <a:pPr lvl="1"/>
            <a:r>
              <a:rPr lang="en-GB" dirty="0" smtClean="0"/>
              <a:t>Counting rhymes</a:t>
            </a:r>
          </a:p>
          <a:p>
            <a:pPr lvl="1"/>
            <a:r>
              <a:rPr lang="en-GB" dirty="0" smtClean="0"/>
              <a:t>Talk about numbers in the environment </a:t>
            </a:r>
            <a:r>
              <a:rPr lang="en-GB" sz="2400" dirty="0" smtClean="0"/>
              <a:t>(eg, front door numbers, number plates, road signs etc)</a:t>
            </a:r>
            <a:endParaRPr lang="en-GB" sz="2400" dirty="0"/>
          </a:p>
          <a:p>
            <a:pPr lvl="1"/>
            <a:r>
              <a:rPr lang="en-GB" dirty="0" smtClean="0"/>
              <a:t>Help with the cooking </a:t>
            </a:r>
            <a:r>
              <a:rPr lang="en-GB" sz="2400" dirty="0" smtClean="0"/>
              <a:t>(measuring, weighing, ordering the recipe)</a:t>
            </a:r>
          </a:p>
          <a:p>
            <a:pPr lvl="1"/>
            <a:r>
              <a:rPr lang="en-GB" dirty="0" smtClean="0"/>
              <a:t>Setting table places </a:t>
            </a:r>
            <a:r>
              <a:rPr lang="en-GB" sz="2400" dirty="0" smtClean="0"/>
              <a:t>(how many plates/cups etc)</a:t>
            </a:r>
          </a:p>
          <a:p>
            <a:pPr lvl="1"/>
            <a:r>
              <a:rPr lang="en-GB" dirty="0" smtClean="0"/>
              <a:t>Paying in shops </a:t>
            </a:r>
            <a:r>
              <a:rPr lang="en-GB" sz="2400" dirty="0" smtClean="0"/>
              <a:t>(including change)</a:t>
            </a:r>
          </a:p>
          <a:p>
            <a:pPr lvl="1"/>
            <a:r>
              <a:rPr lang="en-GB" dirty="0" smtClean="0"/>
              <a:t>Estimating amounts </a:t>
            </a:r>
            <a:r>
              <a:rPr lang="en-GB" sz="2400" dirty="0" smtClean="0"/>
              <a:t>(how many apples/sweets?)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9949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MATHS 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http://www.surreyheathmathszone.co.uk/</a:t>
            </a:r>
            <a:endParaRPr lang="en-US" dirty="0" smtClean="0"/>
          </a:p>
          <a:p>
            <a:endParaRPr lang="en-GB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 smtClean="0"/>
              <a:t>Pattern in the nursery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  <a:solidFill>
            <a:srgbClr val="FFFFCC"/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000" dirty="0" err="1" smtClean="0">
                <a:solidFill>
                  <a:schemeClr val="tx1"/>
                </a:solidFill>
              </a:rPr>
              <a:t>Althouse</a:t>
            </a:r>
            <a:r>
              <a:rPr lang="en-GB" sz="3000" dirty="0" smtClean="0">
                <a:solidFill>
                  <a:schemeClr val="tx1"/>
                </a:solidFill>
              </a:rPr>
              <a:t> (1994) describes how, when making body movement patterns, most four year olds could describe a three word body sequence, such as touching head-eyes-shoulders, head-eyes-shoulders...; and she found that some five year olds could teach others five- and six-word body sequences. She also noted that when children ‘understood “what comes next” in relationship to “what came before” they had no difficulty understanding and making patterns’.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700" b="1" dirty="0" smtClean="0">
                <a:solidFill>
                  <a:schemeClr val="tx1"/>
                </a:solidFill>
              </a:rPr>
              <a:t>Montague-Smith, A. (2002), </a:t>
            </a:r>
            <a:r>
              <a:rPr lang="en-GB" sz="1700" b="1" i="1" dirty="0" smtClean="0">
                <a:solidFill>
                  <a:schemeClr val="tx1"/>
                </a:solidFill>
              </a:rPr>
              <a:t>Mathematics in Nursery Education (2</a:t>
            </a:r>
            <a:r>
              <a:rPr lang="en-GB" sz="1700" b="1" i="1" baseline="30000" dirty="0" smtClean="0">
                <a:solidFill>
                  <a:schemeClr val="tx1"/>
                </a:solidFill>
              </a:rPr>
              <a:t>nd</a:t>
            </a:r>
            <a:r>
              <a:rPr lang="en-GB" sz="1700" b="1" i="1" dirty="0" smtClean="0">
                <a:solidFill>
                  <a:schemeClr val="tx1"/>
                </a:solidFill>
              </a:rPr>
              <a:t> Ed</a:t>
            </a:r>
            <a:r>
              <a:rPr lang="en-GB" sz="1700" b="1" dirty="0" smtClean="0">
                <a:solidFill>
                  <a:schemeClr val="tx1"/>
                </a:solidFill>
              </a:rPr>
              <a:t>),   London: David Fulton</a:t>
            </a:r>
            <a:endParaRPr lang="en-GB" sz="17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Numbers and Patterns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GB" dirty="0" smtClean="0"/>
              <a:t>It is vital to lay secure foundations in early mathematics (educate, enable, enrich, enjoy).</a:t>
            </a:r>
          </a:p>
          <a:p>
            <a:r>
              <a:rPr lang="en-GB" dirty="0" smtClean="0"/>
              <a:t>Children need to engage with numbers and to see how to use them in their everyday environment for labelling, quantifying and calculating: we want to help them to develop a better understanding of the world in which they live.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7226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Numbers and patterns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‘Virtually all mathematics is based on pattern and structure’</a:t>
            </a:r>
          </a:p>
          <a:p>
            <a:pPr indent="14288" algn="r">
              <a:buNone/>
              <a:defRPr/>
            </a:pPr>
            <a:r>
              <a:rPr lang="en-GB" sz="1700" dirty="0"/>
              <a:t>Mulligan, J. &amp; </a:t>
            </a:r>
            <a:r>
              <a:rPr lang="en-GB" sz="1700" dirty="0" err="1"/>
              <a:t>Mitchelmore</a:t>
            </a:r>
            <a:r>
              <a:rPr lang="en-GB" sz="1700" dirty="0"/>
              <a:t>, M. (2009), “Awareness of Pattern and Structure in Early Mathematical Development”, </a:t>
            </a:r>
            <a:r>
              <a:rPr lang="en-GB" sz="1700" i="1" dirty="0"/>
              <a:t>Mathematics Education Research Journal</a:t>
            </a:r>
            <a:r>
              <a:rPr lang="en-GB" sz="1700" dirty="0"/>
              <a:t>, 21 (2), pp 33-49 </a:t>
            </a:r>
          </a:p>
          <a:p>
            <a:pPr indent="14288">
              <a:buNone/>
              <a:defRPr/>
            </a:pPr>
            <a:endParaRPr lang="en-GB" dirty="0" smtClean="0"/>
          </a:p>
          <a:p>
            <a:r>
              <a:rPr lang="en-GB" dirty="0" smtClean="0"/>
              <a:t>Counting is a significant aspect of children’s early understanding of number and is the foundation on which quantifying and calculating are built.</a:t>
            </a:r>
          </a:p>
        </p:txBody>
      </p:sp>
    </p:spTree>
    <p:extLst>
      <p:ext uri="{BB962C8B-B14F-4D97-AF65-F5344CB8AC3E}">
        <p14:creationId xmlns:p14="http://schemas.microsoft.com/office/powerpoint/2010/main" xmlns="" val="42989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4000" b="1" dirty="0" smtClean="0"/>
              <a:t>Number words and numerals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focuses on the development of children’s awareness, understanding and use of the language of number.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1029" name="Picture 5" descr="C:\Users\Katherine\Documents\School\Displays\Maths\banana price labe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117764"/>
            <a:ext cx="957263" cy="134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atherine\Documents\School\Displays\Maths\house_number24_lg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801561"/>
            <a:ext cx="1671700" cy="16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atherine\Documents\School\Displays\Maths\p_28405_37897_clock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124304"/>
            <a:ext cx="1728192" cy="173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Katherine\Documents\School\Displays\Maths\mobile phon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31440"/>
            <a:ext cx="1771169" cy="2975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 descr="C:\Documents and Settings\Any Authorised User\Local Settings\Temporary Internet Files\Content.IE5\R0C7R825\MC90036318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2240" y="4975151"/>
            <a:ext cx="2123728" cy="1882849"/>
          </a:xfrm>
          <a:prstGeom prst="rect">
            <a:avLst/>
          </a:prstGeom>
          <a:noFill/>
        </p:spPr>
      </p:pic>
      <p:sp>
        <p:nvSpPr>
          <p:cNvPr id="40963" name="AutoShape 3" descr="data:image/jpeg;base64,/9j/4AAQSkZJRgABAQAAAQABAAD/2wCEAAkGBhQSERUUEhQWFRUVGBgXFxgYGBoYFxwdFxcXGBcYGBcXGyYeGBkjGhYXHy8gIycpLCwsFx8xNTAqNSYrLCkBCQoKDgwOGg8PGiolHyQpLCwsLC8sLCwsLCwsLCwsLCwsLCwsLCwsLCwsLCwsLCwsLCwsLCwsLCwsLCwsLCwsLP/AABEIAKkBKgMBIgACEQEDEQH/xAAcAAABBQEBAQAAAAAAAAAAAAAFAgMEBgcBAAj/xABJEAACAQIEAwYDBQQGCAUFAAABAhEAAwQSITEFQVEGEyJhcYEykaEHQlKxwSPR4fAUU2JygpIzNHOisrPC0hYkNUPDFWN0hPH/xAAbAQADAQEBAQEAAAAAAAAAAAACAwQFAQYAB//EADQRAAICAQQBAgQEBAYDAAAAAAECAAMRBBIhMUETUQUicYFhkcHwMkKhsRQzUmLR8QYj4f/aAAwDAQACEQMRAD8Ah8SwCSAQfhBnXmBPIfSfWg2I7NBtVo8kEaainVSoA5XqahQEcykX+zB9KM8M4dc7gd3q9knMnNkOxHmp0o/3IO8U0+CdGD2mysuxA+hG0GNqcL88NEPp1I4gjHuwMCfh5HmT0p3A4E3QhaQls57jHokmPMkwI9aNHiBOtzCKzcyjlR6kEGPmaaxl67cUCFtWwf8ARoOf9onVj/MVSbxtwFAkq6QBs8zPMRwt7lxniMzM3pJJ/Wn7PZVz5Vc/6MVEkefLaAf1HzppsT0geZ2+XKg9dj1KBp1Hcp+I7LuolTPp+lGcf2i/Yqi4bJdBnNPhBNxblwoNxndAfKTRzCp4QVSDzJ/nanbmHVtGUE+X8a565z8wnx048SqX+1OIYMHSQ5YyXuSAXZ1AIYSqlyADpG4rzdrsUxZoSWOpyEn/ANwRq2sJdZNZ8IXmJqxngyjkPff5TFIfhC9QB5CPpRi9PaB6De8rR7R4thDPmM5pZVZgQzMpDOCRBdojadK5bxuKlm7w6qEaI1UHMAREaEzR+5w5Bu376H4lbY2MfX6CmCwHoQDUR2YITCt0086U7Qf4U/fxa9Sfeh93EinKC0USBHGvRRHgfax8NKlVu2n+O03wnzB+63n+4Qxwu6pXxWe8OYwZAkKFLKAT4iFk6A/EKmukKqmwAQQhf9muZlu2lJMAx4ioMcmO9FtHREDcfEJNx3hb+JreLQnUorIVnyYtMfKoPFe1me0bGDs9xZb44Oa7c/vt08tekxpSLCuwORUHeDQZirwveoSCEAzjeRsLYMGCR3G4y6im4YWWjKA4Ga3lggEiASoBjcknQ6V3HPv95zMrncH8JPXQ9QPzIHqRSGBBgiCND7b1bMSIB7y6kamO61kqLvO6DmLIgjUeFddxVdxwm68QRmbVRAMMfFEnfffnTRz3F5HiQ4pQSnlsnpSxhzXSZ3EjhKUEqQbYFOWsOWoSYQWRlszUuzhKmJhI3pZHSp2sz1GqmJFKRSTbqR3fOo2JxEaChAJ6hHAiLt3KKhwWNKVSxojhsJt/POqkrxJnfMN8KsutpZaFCZh4QRozypbr4mBEbQOVTr7lQwFxYXOAvgA0GVfi0gqG9JHWgzXAPQVCvX/59aPZiBuhp8WgJLXJClcsONisNqo0IAy7aDlQi5jbJa3LsVWMwIecvg8KhWgaZwdeQjShV+/OnSmIoCIYkuxiba3CSoK5WCjIrakDfNG2uuh6ROk1eO240tgeXc2GjyzMkn1OpoKRXIods+MI8L7Ssmh2q2cP7TW3iTHrWa5Kct3CNqjfTq8rS9lmy4O6D8JEeeu/vUrMY+7B/WJ5+Z+VZHguO3E2Y1ZeHduOVwTUraZ165lK3o3fEt3ELltLb3Lj5VUEtAnTxSI5zJ086ybi/a29edspKoSCAAM2hGUswHxeEbdKvHF+NWr1nIm9xgpHRdS3ziP8VNt2Ww0iLXrofyFTG4VHDAyj/DtcMqRKTw3tbiLR+MuvNW19YJ1B+nlVo4R2gW+DlGUjdTqf4iofHeBWhraG0yAY+fSq5wlzaxKxsxykDz/jBqmt1sGRJnV6TgmXxccLayx61HbtKo2g0Pxil3yqCY6Cd6Ybgl5v/bb5VStSdtFtY/8ALJl7tN03qFd7Qsa8OzN/8BpQ7J3/AMPzMU4LSPIiSbT4Mg3eKuedRmxBPOiuK7M3ERmI+EE6a7VXQXJhQTPQT+VEbq16gem57kh74G5ilqJ86jYjAMILIwPmCP0ppLvdmRy5foaBdTk9T404hazedRCkgHWPaNJGhI003p0Yu7/WPr/aP6GiWDwYuorpENtJJIPMGNtanWuBfiNO9ZZ8KWMrrZ23Zm9WJ/M0tcCxqwthFUwBQrtBhrhdUtlojULuZ6xyigbUbRmEKMwdcuWUPice2v5UuzxWxsCR6qY09Jp3D9i7rKDkj105VI/8GsoliNNYGvrHnUTa5feUrorPaIV1KypBHUUkmTpQ3APOJ7sCA8iPMCRPnpFW2xw9U31NWLaNufMm2EnEHYXhhOpqemHC7CpLHpRjh/BFCi5iCYb4La6O/mT91f56StnJ7jAoWV025pu5Aq2PxW2sKmEwxB5GWb3YjeovEuBWsSp7le4vxPdzNt43Ck/Cfl6cx0Kw/iGBBLDxKVicXUMKWNdxPgnP4YMEHeRuI3mo68Ztjk0dYH76sGxOzJSWbqFcNZipSXPyofhuLW30Vteh0P8AH2p3PpTQQeoojHccu3JPQbmoeIvztXbt3lTMVwmEBEBK8RTjCKTFLjOom3bmlzTgWBXoosQJKxnZ5hsKFXeHEcq1dsIGoZjezszHOsdNT7zUfTjxM0NgivZTVqx/Zq4sxrQe9w9huI8qtS0NJGrKxrhOGNy6F0+EkSJHLlVqbCTbFozE6EknblrymdDVXwd3urqNtrB9DVz4fhxBJbxS0Quh5g5i+nLl++snW59X8Jr6Hb6R45kR+HZBmMAxoQMsx1g60K4fwlFLX3YqUYlCDtEGfPc0bxNuNC0xvpA9KB3LRuDKWIUGY5HoY9qVQGZsZjLyqrnHUOYDjdrlfIn/AO0q/OKM2cUp1F2fes/vcIKjMjA+XOmExDLzNax0ytypmUNQy/xCa3hLS5c7sWXZQDqxHn0p08XYGECKOgUH5k70JwWGa6lsK8KlpZEbyASZqWvCssEOug2J+tRh6FyGPP0M497eBPY67avqymEuEEApoG01BHJuhoL2OS2mGU+CVHiMrIPPN0M0rjOEABYusjWFiT/DaovZ+wgt98u9xBMxAmBlAPIEHSp9Ua2A2Eyr4fazsQR1CWJ4jYuqQpV45rqJ/vbVl3HcA9q8VI+IkrGxBPKPlFavgeEWkBYAa+LnufKg+OwqNibJbTIWMzHIafOPlSqbAjcdS66k2Lg9wLwFjh7Pd3lyMGLQYmGgg+fT2qViOOjWK7x3CvibxNkZkVYzSIJkkwSRm+IbVDw3Zm8+yHnyP3fi+Uiek1uVKhQM/cx7CysVTqNnisGdz+VP8Cx04iXYDSZJ5z51Nu9jLiKSVMgwRpvpp9R6TQvC8KIxQt3UhSpzeIQQT4dVMHxIdB+E9DQ6j02pYL7TunLraufeX69xa3bhrlxR0nX5RQziV7PmNvntIImnrSIVFtgGWDA0Mak6DpXeI30t29IE9BHtFecAA6E9Ec+ZnfDeH3GxaXApZQ3iPIAyP5FXF7IAlqYweKSzYW2PiuMxOhgQxOp20EADzplmzbnT3rboJcZ8TEtVazjsnmEeFqr3VQ6yZPoATHuB9aN4q1euMxAgE6GeQ2A6aa1W+D4tUvoCYzHLP94ED6kVZLHG2zvZbwNbY6cyOTAxMEGfejcXBh6QB+v/AGJFa428zljhTK0sh028ydJP7vOkX+GMBmQZYMySYEHkOUGKbxnaF1LgPOUgc+e+36VA4txm4cMWDEsywAOZZgIijZdbjccD9/eQq9bNgZg3FcHXE4h75WcxED7ugALRzJInWnX4AoEZB8qm4DiCCxnU94oGyamenl70rh3FP6QJFvKNYkzt1039JrAc2uSxnsq/SrARQJmXHuGCzdZVGkyP5/nal8MxrMCrGSNvT+fzqx9ouEm5iLaiALkCfMTJPt+VM8R7JLhijLcLZpDAgDcE6AdIGnmK2NJqACoJ5MxtTpmyxA4EhW7BIJgwNzBgep2FKiKvGCtYb+jScQq+K08ffQW1cPaC7HMW6eLMSQY1FYXjtlbdtSokWsYk+PMnei53aiDlM5gCSDHlWl6hboSDaB5lcXB3GMC25MTAViY6gAbUtMBcCd53b5Px5Wybx8URvpVsvdqLIvvdk3AyIoUd8plbthyGLNC6I8ZIGgkGaS/H7D2zbfvHDG4GYIqsRcxPfTmD6CJlIgtGuldDN/pgkD3lbHDLhJlG0QXDIjwGIfX7pka+dOLgTG1WC52lt3Axe2ysyXbcoZGS4yuo8R3Vg0DaCOlAziFGi5o5TExymOdMBbyIJx7wnwvtZsG1q0YPiiXBoax63dIqfhOLMh0JrNs0gPUvTUkfxTY8Nhg/mP4E/pFMYrs7buDxCDr66LP51R+GdtGXckdYqx4PtbaYQzZfM6b1K1T1+JSLFfzOYrsVZJIIb4gBrylQT8Pn7edAbli5Zc2rZ0BAGfcSAYkjr1FXSy1y7HdA5DvcYMAP7qx+0PoY6mhfaXgT2nDZWa26r4t4YCDm6E7+5HKp7nJHMfpwofGe4DXCE6OZ6gHT586iYmye8AUEltABvPLSieFw7McqKWO0AEn6VcODdkTa/aXCO8IIUCPBPMEggtHlA86CliGDCNv2hCpmcCJggzJGu+hgg+c1y9gVbUkCrTxPsRcLEBS/QqVV481ZgB/hDjp3Y8NVp+BlWIJiNDOkeTjdP8QE8prXSxT5mOQfaHsEpNhLlslu5Hd3k8vuXI9B+fSo/G+IZSQJ0XcE7k+XlS+E8ExVhxctNB+asDyYcx/Io3esLcE3MEhbmUulVP8AhjT611bK0bJAP5RdmmL+4lBfNiAFnRdbjH7qjUkn00H8Ke7L4oXTcC6BHLKpBPgeToAw1zA/5qf7VW77J3du0tq3v3doE5umZolv4VF7JdlcQC185rSKp1yk5tvCDsDMc5Guld1ZWyrjAh6RTTaJcktlF1eZ2EQB9TQvEWjcLdFB+dSbeAdm8bEj+f0oiMFCx1rB65m6DkxPA8Tat2sj2yZUoMugKsFka7HwjX+FSsPxUqPhH/uGNPvkRqROgHXWmeL4IYSzbDfG2pLSFA5JnMWw23xMDoYDbVBGLUgZpTzYEL7MQAa087hmZvAOMxntJ2oZQwCCGYv8QmZRgJCjTwajmG161Q8f2od3D5ACHVyZzM2TNALEDYO40jQgcqs3abBE6jWR/P8APnVDupBIq+hVZMSK8lXyJoXC7avlZWJVxmDaDT+1M+LcV3tDdQAIpkj4dSSWNV/sbgWurfCu37NFdVB/E4DnrAEk9JmrVwjsyXdVQZmO5PTqT0FYltfpWYJm1Vab68gY941wPs698ooB8KOxPIEgkT5FoGnmeVQePF8O5tuuVoB8iDsQeYraOEcDXD2go9WP4j+7kKw37Qca13iF8k6IxtIOi25UfXMfU1bpG2nDfWZ+rYMcr9IHuXiauXCu0VjEZBi2Nq/bGVb4Eqy9LoHrvtzkSZqfCeG3LpEqSp0kEAkiCwVYJchdYUT1gSaL4vglu2FbMcpzQSwAMIxWCF5sFM81aRprWvvrfgHmZmGHJ6hm72WZpIxuEKkyX72PmP41GxXEcNhLbLbuf0q+QQGiLNuRBK/iPufbUEKcJZg/ETLZcwbKQAhElVnnc1A+6Jy81XcPYQk5HKToWFwGBlJzRAzxn20gD3I5bhiSPpiCAF5UYk/sYoWyXB8Txm11OUkaADy9KtWHshVMCB023qj4IG3eKotxUnMMyHTMolQbnMnxSeR2q1NdKIZaQ2vLT5V5XVVbbTmen01oakYkK9dyXQx2EkVXe0GNa5ieirbWBM6sdTPMwqj2oq+K75si9dTyFBu037K4pI8JEE9I/n6U/R7VuG6K1ZLUnbIRpMV5HDCQZFOIlemAnnSZ23aqUFgUlRFIuXaKDPPcpnPXGNJy0M7ImPwoR8sEHKsgggzlEnXkTr6EVGy1JuyTLGTSctIEaZI4Hwp8TfSym7nU8lUasx8gP0rb+DdlcPhQotWlNz8bDM/KTJ+EbaLH61TPsm4aAL18jxHLbXyEsWj1ZQP8NaVnABYmBuT0A9Pf5mszUWFm2+BLKVAXPmKFrWWM8unsP30/beKDcH4537OMht5SMmYjMywJYjkQ0jpBUzrRZakxKI4HA2AFcJk16KbvbGuzhjqqGkGP/wCUPxnC0ug27qho+E7MAeauIKnzBH1pHCn8TK1vIwjNHiUyJDK8CdiCI0+Rog3+ljyP/T++ixzBzxKTgGNi82GL5lUnIWEEQFeNIEZWVtNNwAKJW8PcvHLaKx99yJVdB4QAZd/KQOp1AIzt9ay3FuJ8RQ+4tmNfa9/MUQ+zYseHoWPie5dk9Icp9Bao2X5d0+V+dsLYXs7ZXUqbzzJa54hPM5YyL7LNE/6CjAhwDmGU+hEQOlSFUAQNhXgKnP4xkBN2RIPhuCPMGY843opgeEJa1+JupGg9BUsCuhaEIBGF2PBMZ7qNtR0P6H9D9KHYjs5hbszYRT+JR3T+RzW8rfWiSYlM+TMM3T0p29plPnH+Yx+oPtTOYviZv2m7IthxmtsWRzlBIGYM3whwsK+Y+EMADmIDTm7xMs4hw+5nGcZc0lfMTGYf2SQYNfR/HeHd9Ya3JXNBkakFWVlYDqCoPtVIwn2dvi74xOKy27RjJYXcIoAtoxGigLEgSd9pqqq/0xzJ7K93Ub+zjsX3FhMQ099dIbcgC3rlU9ZkMZ/s9K0XCcOt2pKIqs/xQIn+fLSvKg2GgEADpyAqSd/QVKWLHJjgNowJw/OsQ+0Ts89jGXLpU93ebOrRpLaspPI5p9q0nj3a7DWn7tmZsn+mKExaD+AG5B5lojfnymjg7rEWgRkuW3XTZlI5b6EV1LNrZEF0yMGAuz3ArNzhtq0yhkZAx5HNM5ww1VwdQw1BFVPHYN7N25bujPIy3Pui7bvEol8RojM57u5Gi3WS5oHuZtKwGBSzbCWxlQbDkPIeVAO2vC+8QOi5rtpXOT+ttMCMRY8y1vUdGRTTFbmAw4mR8V4rcsXSq5SBlKmDBGUd2+ViYYL7glgeYoDiseWUJChQZAAO8AbkmdhvR7tJhjcTv1OcKFZiOYdnUvHIG8jsen9ISqrq2wrbrcMmZAy4OJJvcVuHLDBcvwwNBoBEdDlXTyFFOCPdxUZ3JUGCB4eQjWP5igV+0qCC3iOyjl5seXkN+sc5HBePnDXswWbZ0YbaDmPPnWfqsWDKDmV6Y+mcN1NLwXB1troAI/nes77VcWGIvRb/ANGmgP4jzPp08h50/wAd7Z3b+ZLXhsnSPvMPM8geg9DNAA/pUen05U737lWo1AYbE6ku3bKqGU7kjTqsfowPvUizjbi7gMPPT6iouAxIWVf4WMzuVP4gOYjQjnp0FEr1uEJEEEaEGV+fXyOtXI5XjMgZQecQlhMC9y2HBSGBKw2aYALLMQGAJJBgiJ28VQX315aH20I9ahcB4v3Dw2bungPl+JYMrcTpcQ6jrqNjVj4ngCxlVm4XCEINCYEFRvBBtsvldC/c1CvWWJd6d3IPR/T9/rwxqEavenY7EECvZacNkgwQQRuCII9QdqV3da0hg+3cmnVQUOVqftuzHKurNoB1J0H51ORgZjgZtHYPhwTA2zrNwC4ffb23PuaMYfEAsbVwSRrBGhE6HoeXv7Um1eSyiWwy+BFTcD4QB+lU/jt/Ff8A1PCtacdySENvmAQTcZvxDKJB5RHrkFdwJl2dpE0G0yBsilQwE5QRMTvlGsSRr509FZN2oxOJw2NxmKw9xUPc4aQUDFs7C2qDNsZtlusClcW7a41WxllXIu27hYEKoFu1bnNHh1JZ7a6yfnXBXOmyabxbjNrC2WvX2y21iTBPxEAaATuRUu3cBAYbEAjzBEj6VmF/jeKxFtHW9cVcVibGGsqIHhRYv3YjdnHtB2ofjOPYy6Lt6zirqh8d/R8PbEFSDmOsj4QCgjbXWuiucLzWXva6VEwmOF29dVTJt5VaORcZonrlC6edcfr8/wB/lVR+zDiLO2LS5HeLfdmEGZY7kcwCCPQCixxBzzJf2hLBtdCl9PSe68XzEe4ov2PTKt23ytYvED2dmdf+Z9aX2qwynC3SRmKDPrGmUyx8gUzA+RNMdircWLgLZv21xM3M5FtoJPMgpHtXCflhAfNCGMwd65iLbqYWyZAzABmIKtmgExlZl9+omjooJjuLhMPeuqZyJdPvbVpHqGEe1Uzsp9oz2sOtm/Zu3LyCz4muhjc/pLSrksJX41010PKKTtJjNwE1Ca6u2m8aVTF+03Du9xbaXHy3rdhMuX9q1xnUFJIhfAxk8opngnbuxbT9viXY37t5rBuW4ARXKBAUJBUMpAJiZ2Fd2mc3CWLC4krfyXCpJ8aMIBiYKPO7bxHIbSJJC/eGmoEssCehB/SqBYxdy4WuEy7nmPCSIAyxz5R6Dzq6YUmBnQZo1IWfWNZ+tKrc2ZwI62oVYGY5xTiAtBGIJDXbVoetxhbB9AWmu3+JRkRUZ2KgmIAUE7ljpyPyp9Tm0Dr6FdfqacFph975J+5qcRmIBnMMGyy8Azy23038qfVt6iO5G7fND71EHErZcoCrONxIBHqOVc2z7dKxxTsGz3b96UCv3pJZdQtwDPqXAnw6GNBUyz2jNi3btWkXJbUKJzEwANyNAT0iiwjEIwQiDoYmYPkRsR7GgXGeFNabTNl8IEHXTk3SdTPnrSbFYKCpziPoKFsMO4b4Rx83iVK5TBI1Oo01E+u3nRG4pYGNGGo9RqKz7HY/+jm3dUao2o5lSCCCdqtOG7VWO9yM4QsqsM3hBDCQQx01nrvNFU+5ee52+ra3yjiVDiGESxiirKDYuOwK7DusX+zuJB2CYhLEaaZ6zXE2lsG4FOcJcdFJEZiGIUkegk/LnWwfaRgUOG77MFkNbLTp+0Ctbb2vWrJ05ZjWHXcU154y6s7NAk63Gk/oParqySsgcYMju076zvSclGR2ZuBgLrW7MwZdxziNp6/Q9KFHQ70wEHqLIjcdaIcL4U1wgxCTlLsDlkiIULq76yFWTIGkTUIt5irlwjDl7Ni+HKG3Ftbi3EQobdy4zKC9xQue269dUOkGaVc+wDnGeMw613GVnHcNuW4ZlGQwFdBNtoESrDQnSSN5mQDUa1jGSSpidCNwR0ZTow8jVm7UItq3lRQv9KuLd7sXBcgW0gQwJzBnuMQd4Wg47J4plDd0QDtJAPyJke9cW1SvzEY/v+zC9NyflBgqdz71eOFXzcsAHMLqDuW0IYPZDXcM4n7xti4onmiVUsfwe9YAN1CobQGQR6aHerHwfFZsjWwQz2spMaf0jDftbRgD7ypG+uZuhpOrUPVuU9c5/f5/aNoylm1h3LZbxi4pAuKClthdWAynzjdTuOUEetCLnZPEAkAKQCYOYCfODtTuGK59PDbcpHkt1Q1g/wB0+Kx62k86MLjLijKCDGknfTSqKteoQEd+R+MkurCOVf7H8JnWK4I6Akjb+Zjp51d/s3x+Hs2mR7btcdizOLeZVEBVXMpzRoSdIlj60Lx3EciGSVhfiJW4FnQMIMkgkaVR8Vxm/cGW5edh+FmOX/LMUkXXXLg4lttVVLcZM2PtB2/weGBFoi5c/DbJgdSWmPah/C+3WC7wM9wqSrSWR9CSuhgHlm20rIo/mP410e9OC8YMm3c5my8S47wd7q4m5cFy4gXKB3p+Akr+zgKSCTE1Dwf2hcMuXL5u4Zrff6XHIz94oMjOFMrqBoAeWtZPOnOfp+Vcg+dD6Y9531DPofh/FuG3RaFq5hj3P+iUlVKT+BXgqfSptrhGHyqEtWotsXTKiwrGJZYEA6DUdK+ayR1P50S4Dxv+j3C0OYHhCsVXNI1YD4hE6UJQjkQw4JweJveM4uluYOY9By9Tt7Vl/EeMXcBiMVftZS2JYlQwnISWbNEQ0SQPXUaVOwHGbd0Zgw1MKTqxMx4bYPh96rHavFlr2Uz4ABqZMnUnTQbipqnsazB6ll1daVZHJ8GW+1exV5mRsbiPALDPHdoGW9Za4QAq6RGWTI12qPwe3cS1he7vX7aX3w4yLfuZR3xvNdaAQc2S2vOJM0CsdsLxFtbNpBdC2kLgF3fuQQgynwgQToBJneovEeJYxSpum5bhgyQotqpVSq5AoAWFJAA6mg9O4nBbH3/49zJ9yd4lrc3WDWTdvFLxwttsz3GJbFnO8EtEJZGXnO5mk2uEWu8I1bMzZlz3SrLh2UMFCMJKErZt5iBmVzJ8IFSwGJxl97a2nvO1rxWwGJyRoCsmF00+lFreF4lhR3mQwqZBKq0LnNzQbznOaRrI12oXRxxvGfridDA/y8SLxrCJh0Fy1curdF0rbK3CVPdytwppmCJItK+aWhjAprsxwvFXouWr2TuPAmctlhsxZF0IAOYkjnnoZjsebvdyABbtrbUCYhZk682Ysx8yaO9iOLi0biFiC0MvNdNGkfLXyqvDrX7mAm1rBnqaP2Swr3LxDKEKEODPhdc24AkDlI0OvOtCe1Ejkdaz/shjicUoHNTIBkQYAI8s2X61ojmaTWuFlF7ZaVPHlhcuBmuZM4DHNAgG22VCCGT9mWJOgPrTaoVN0h2zghS2YyVLNZ22/A09as74VSZKgkmdROuXLz/skj0NdtYVFACooAEABQBEzEdJ1rm0mKzAGCxBRkchVQqHhASqq6shJ0mcwSY0qRcud4xCgtnuI6nIYjLkcliNIg+dHBSxXwTHE5mDeFo+YZlZYtojSBqyk/DB1EE6+YqXjMEtxYYTOnrUimrt2Ax6AkesafrRD5RPu5QePYK3cxJtqO7UAKxECekA7nKJn1pdvshYJU3Tdu5RlXvH0C6mAttVBGp3nepGK4Hqbocm5nz+RAPhUDlCgDTfWd9CStXjviGvdn/9TkDkHx1NVVG0ZEhDs9hoA7m3A2lFO++4qPi+yOFdSBYtoxBh0tqrqeTKygEEHWpHEuJLZCki4SxIVbaNccwJJyqCYA5+lRrvH0DuhcjuwSxKNl8KhmUNEF1UglRqJ9agrOqOHUt/XxPm2dHEpD/Yw0ycWPU2jP8AzKftfYzaHxYm4T/Ztqo/3iatA7QghS3eWw0xntMh0KCddY/aDXyPSp6vN3uyTmyZ9RpGYrv1kbedaL/EviAHzP8A0Hj7ScUU+BGuE9n8PhrQt2kULzJ8TMerE7n6dIp27wXDv8Vi03rbT91Rm43bS46urhUD/tSBkLW1z3EUA5pC6yRBggHSpXC8bcugtcsPZGhUMyMWBEyQhOUjTQ9azrBeM2MTzznPf9cn9PMoBX+ESLjOAWhaIs2bSHlltqD8wAaHYzh1xbCs2UE6GZciR5R05VaL3wmhHat2GBvshysqMynoV1G/p9ao0ettDKmeC3nvmHnaJR+LYVbli4GCE5SQYIgxoQDsaoGFxd2yVKkoVYOumzKN594jnRxO1Je2y3SM3WIkU1dupkUhhmO617ioNUCrDIMgu2XYZTgiF047YuIGJCqwuBrQ3UOQ122vVC37S233XBUwDIhP2pdSV1uRpnkjNGmaCmk7x50MMcv4U33nlQ1VivOP6/v/AL8wLUDgbpDx+LNxszGfYD8qZCT5edIuGlIa0ce0z8k8mWi12NVbuUlrsd8pVR3RNy0guBVY5pVlbRo5cqgYzBpbwpbuofv7lslnYlMioyqIhW0LAkijTdr7aqpGe65WzmRtLalLZtXcrEky6sQYEc9aCtxpAjWlw6d0xzKrs7lWyZCysCpkiNDpIqCv1ictnx+H19v7c4j22DqG8f2esJibdsW4V7d+9MtAAtsbagz90pJ/vazSsN2KtN3QYOWcYdD3bqQGuK7XbskMGRQFMDTXeg79rLpnMqEwwGhlc9kWGy+LmoDaz4hPlUix2wI7jNbEWNspgkiyLSEyPuxm85O1Ca9QFAB8e/nk/wDyd3V5il7Cl0UpeGchTkZSoPeG4bYDidStstqBE71Wo0q5f+LLbLdKyhUXDaBGpJs2sPZEroCqG6Ty+dU40+g2HPqRdgXjbF4XGPbPgZln4oJExyMVIx14Pddl+EsxHpOn0ih5Oo9akCqMQMnGI9g8WbVxLi7oyuPVSCPyrTftDvh8CjEQXyMAdxOQxPUAx86zHD2M7qg+8yr/AJiB+taD9qmIi3atjqTHoDH/AAis/UqDqKvfmUVHFbR/gN0YHhXfhQblzx67GSQgMawFEx1Y9aI9ku0j4zD3jdVQUMeEEAgoWGhJ1BHXpQnt+/dYGxZHLIv+RR/20rsRFvhl64dMzXDPkFVP31nuivSbSPmZuD95QCQ4TwBM9xgAuPG2do9Mxim1vFGDgwRz6fzt71wvJk7nU++9KtXSDI3XxD1Go3869ABxM8nmbH9nWBC3VvBLls3guZHJbKQtwnKW8WU5kYZuorTiNKpXBb5L2H/rC23oin/hPyq32LodcwMyP40qwcxiHjmLNU7j/GcSmIdELKoAy5VBkFQZkjXWR7VbydKSDrUliFhgHEcDiUe3xrE28rMzwSPjGh9JGhq4cJ4oLynkyxmHrqCPIj9aVxC2rW2D/CVMz6TPtvVc7KuRejrbM+oKfqTSAGqcDOQYRwwlwqJcMgjqD+TVKJ0NRLGoJ6MB9B/3VXFiCLqESDoYGn96kINBUzGjxt7fQVGy6fzyr871ihL3Ue5mwhygMFcWYo9q6Ee4EzhhbGZ4dQAQsywBUba6z1oNd4a1y6bjLiO7a8ZtEQvd3MNLtkjMGzMUJnQ6cqtlcmiq1RrXAHOMfbOfz57gsmTKdcwV+6oCpfKA3An9IgXdbWaHMyEzoqhm1lugBom/E7hui8MJiICNbZctsPJZXVgpuQyaMJnQxpzo9XqY2s3Yyg4z7+e/znBXjzKueCt3vfG3cJOJYlC8r3TWiT+zL5JLHKeftU7s1YdO8HdXLNnw93buuHYGDnywzZbfwQM28wBRqa9NBZrHsQoR4A8+PvOisA5iMU0LScRhBcstbbZ0Kn/EIP50nFnT5VIRtBUuSoBHvD7nzNi8O1t2tvoyMVYeamD9RUrB2SbZKk5gdoJEaTtOuvT9KsP2ocJ7vHsw0F1Rc9/hb6rPvQvgfEWtIRAIzHedPhmIOkgR8juoI/V9G41VSv7jM87bmpiPaDvH+Fh7Gky3RvlRu/xAlAgGULsQTOwB+cemu20SbPaBlUKM+gA/014bCNg8D0FWf4URR1DSpuZpy3UdadBqWMh/szjMOtzLirYZG2aDKHzjdT8xv1q9cLwnDcQSllLbMBJGVgYmJGYDmR86y+xYZ/hUt6An8qv/ANnXB3tG7euqUBUKuYQYBzOY6eEfXpWXrkUKbAxB9s/pKqGOQuOJUu0mBWzibiJ8IOg6eVWLs7xXh7WgMVatpcXScjEOPxQoMHqPlvAq/G8V3mIuN1Y/TQ/UUzhcDcuaojNBjwqTr00qpqt9QDkjrkHEWG2ucCaXjeBYK/hWu2ESIOV1BBBBjmJEGsr5VpqKcNwcSIZlLEHeXJcDy0AFZxhUBdVJgMyqTzhmAJHtSNDnDjJI3YGYd+ODjxIr7ipB2rnFLKpiLiLOVLjKCeiuQPpXTtWgZMIZ7H4fPjsOOlwN/kBf/pqx9uf2uPw9nzRf87LP61B+zDDZsWW/q7TH3Yqo+hapGJxYPG7ZYiFuqo+uX6stZlpzqSR/Kh/OVJ/l/UyT9qt057S8tT9T+hp+TZ4GvV1P++7kfSPnUvtt2Su4u4r22UBREMSN4/d9aifaJdW1hbGHU7BR7IAAT7rUlTK6VVKec5P2zHMCrOx9pnddX89KTNeDQJ6a1vSCfRHZ6xNuyf6tD8yI/PMasGBbQf3QPpVO4Pxd8PbAuIXVRq1syY692wB2/CxPlVs4VcV0R1JKlQRtqCNOVKcEdw0IPUl2jpXqbtnU0snWkMOY4QT2rxuSzAOrmPYb/WB7mk9k8EVtl23YwPQb/M/lQXjWJa/iu7AlZCjygwT6fEfSrjhrYVQo2UAD2qVfntLeBxDPAxH2+E+lQcO2j/3sw9iP3VOb4T6ULu2ZRtSPfTrVWIEZuGWJ8z+lMq4nTlUK3jCRlAjfX58utK4ZfzAHqv1B1+s1+eatSbrHP+o/3M10PygfhJQ2pFdt8/KkmpIco32kdqMThXsrYIRXViWKq0sDGXxAgQIPXxeVd7Adqb+JvOl58wFlHAyquuYKx8IFXHH2A9p1YAgq2hE/dI51mH2W3f8Azaj8WFYH1W8P3V6LT+ldoLB6Y3IO/J7P18SJ9y3Dng+Jq9eNcNcd4E157EsjWJXbyj91P2/hFJklNQIImQflXLFyUrp6nRKB9rvD81m1eG6OVPo4/wC5R86zjBnw+9bV2ywXfYK+vPIWHqniH1WsRwTb+1foX/jN+6jYf5SR9jz/AMzE+IJhs+8lxXstKy13LXrplQEN6WikkAbnQe+1ISivZfDC5i7CnbOCfRfF+lYzttUt7S0DJxNDxuOt8Lw9tEQOx0OuXMY8TkwefL91VnjH2g3ryFEVbSneCWY+5iB7U/8AaLfL3lRQSEGsAnU/rq1U8qQYIgj51naTTIyCxxljzKbbGB2r1PVaOzfbR8LbFm3ZVyzkyWYEloAEAeQFVu1hXb4UY+ik/kKOdk+A3HxdotbcIrZ2JUgQni3I5mB71XqBWUPqdDmKr3Bvllu+0zE5cOqfibX2g/o1ZgD4gekGrp9pmNzXktj7o19d/wDqP1qllSSANSdAPPlSdAmygfjzCvOXnMRdzXXb8Ts3zYmlsdKMnsJiVt54UkCSoaW15dCfKfnQVqtyDE4xCPB+PXsNmNl8hYAHwqZiSPiB61ExGKZ3LuZZjJPn7Uyu1drgRQS2OZ3JxiHbXbnGqABfYgfiVGPzZST7mheO4jcvPnuuzseZ/mB7VFrooVqRTlVA+06WY8ExRNcJ0NJJrq7UyDN0wzeBCOaqfoKsnZK5+xK/1buvsSXX/ddar3D4OFsOB8Vq03zRTRLszdy3by8mFtvmGT/oorfmTMXX8r4lkjU1G4lfK2rjKCSEYiN5jlUia4d/aoWlglM+z3C97mxDA+HwrO87Nqeggf4qvCmoNzitq2ckgHmFG3PWNt6lpcBAIMg7GlomxcCETkyQdjQ+4kq4/naiAqH+L1pggmVHDXHAMjm2pjmdCI1OkfKpHAVyhxMzcbloNF21O+/v51mvantvikxF22jBFS46CFSYViBqVPIVZ/sx4u96zd7xizi4GJO8NbULsP7DD2rF+MaGqnSM9Y5LAk/n+XJjtNc7WgN7cS5L8Rrz1z71eevFeZqTwFZJ9nS5cdZ87eIX/KWP7q1oHask7JeHiiL0u4tP91jFb3wvmjUL/t/RpLf/ABofx/4mtmmsQkinJrk1hjiVRjA3YlTtv++q7e7W2MNiHtPcgg+JWDAagEMrEZdiOdHL5yuD/PnWYfath8uLR/x24PqrH9GFbPw3T16m7036Yf1ElvdkTcPE0rC8Vt31LIQyn0IPuJBrD7mF7rEXLZ+4zr/laB9KL9h+0S4a6RdcraYeZAaRrAkiRp8qa40yYjiP/lTnF1lAJ8ILMsH4o0kbnrXpvhelbRapk52kA58fvkyDU2C2oHzI1ezVK/8ApF0uEVQxKd4MrAgoJ8QIMHYiN503ofmr2G4TIxAyUX7McWTDXxddWaAQAI3Ma6+Uj3oOtLWsd1DqVPRlwODkTSB9pln+of5pVU7RcUs4i53lu21tj8UlSD8ue3tpyFBa7U9Wkrqbcn9zGtazDBh/st2pbCOdM9pviSY15Mp5Hr1HoIsl37U1g5MOZ5Zrgj3hazxacw3xD1rlukpsbey8/efLa6jAMf4jxBr1xrj6ltfrP5k/Ol8Dv20xFt72fIhzHuwpYxsBn0GtR8Z8bUxa2NU4G3Ai88zRO0Ha2yvdGywuhkdgQvd3A2aALqjwiDMFQuijQ6Mc/Y0xa+I06a6AB1OExyzaLFVUSWIUDzYwPqanca4FewjhL65GIzAZlaRJEypPSmuB/wCs4f8A21r/AJi1bvtf/wBdT/Yr/wAdyllyHCwwo2FpR64K8K9TYE4aUtJNKFfTk1/gHbDBJw/DpexCrcS2FZfESMpKicqnkB86Jdm+0WGvYqMPdDk2jmAzCMrrlPiA/G1YW9W/7Hv/AFA/7J/+K3X2flInMfNmb8DTWJuwNOlOJsPSmMd8J9Kis6MsTuZhje19m3dxFu53udHdVZYKk5joQddfzrQ+y+HdMMocFSxLZTuobUAzsdzHKY5Vg+K/11//AMv/AOavo+5ufX9aL+UQcfMY8hqM2jMPen02pm98R/u/rXBPp8+9vMHGMxB63HPzM/rRj7Irp7y+s7pbYDyVnBj0zfWoH2if65d/vn8qd+yL/XLn+wP/ADEpXxUZ0L/T9RB0/wDnCaxm1Fdekc661fm+JuT01kvCbmTjIXYjF4jlycED51rDVl1j/wBc/wD22/4DW58J/huH+wyTUdr9ZqRauTXOXyrlYsrjWMSRWefanZlLL/hIX/OpP5pWiYv4TVG+0/8A1f8Ax2//AJK1/hDEalPr/eTakZQzMAskAbnzA+pp/C3mw95H0zW3V9GBBysDEqSNajNtSDX6FMSXS52qM5ktgPCgO7Z2hbhuDMQFkg5ADyCAa1Cv4jDOzN3NxcxJgXBAkzA8GwoatdrRCDxJSxn/2Q=="/>
          <p:cNvSpPr>
            <a:spLocks noChangeAspect="1" noChangeArrowheads="1"/>
          </p:cNvSpPr>
          <p:nvPr/>
        </p:nvSpPr>
        <p:spPr bwMode="auto">
          <a:xfrm>
            <a:off x="0" y="-1008063"/>
            <a:ext cx="283845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5" name="AutoShape 5" descr="data:image/jpeg;base64,/9j/4AAQSkZJRgABAQAAAQABAAD/2wCEAAkGBhQSERUUEhQWFRUVGBgXFxgYGBoYFxwdFxcXGBcYGBcXGyYeGBkjGhYXHy8gIycpLCwsFx8xNTAqNSYrLCkBCQoKDgwOGg8PGiolHyQpLCwsLC8sLCwsLCwsLCwsLCwsLCwsLCwsLCwsLCwsLCwsLCwsLCwsLCwsLCwsLCwsLP/AABEIAKkBKgMBIgACEQEDEQH/xAAcAAABBQEBAQAAAAAAAAAAAAAFAgMEBgcBAAj/xABJEAACAQIEAwYDBQQGCAUFAAABAhEAAwQSITEFQVEGEyJhcYEykaEHQlKxwSPR4fAUU2JygpIzNHOisrPC0hYkNUPDFWN0hPH/xAAbAQADAQEBAQEAAAAAAAAAAAACAwQFAQYAB//EADQRAAICAQQBAgQEBAYDAAAAAAECAAMRBBIhMUETUQUicYFhkcHwMkKhsRQzUmLR8QYj4f/aAAwDAQACEQMRAD8Ah8SwCSAQfhBnXmBPIfSfWg2I7NBtVo8kEaainVSoA5XqahQEcykX+zB9KM8M4dc7gd3q9knMnNkOxHmp0o/3IO8U0+CdGD2mysuxA+hG0GNqcL88NEPp1I4gjHuwMCfh5HmT0p3A4E3QhaQls57jHokmPMkwI9aNHiBOtzCKzcyjlR6kEGPmaaxl67cUCFtWwf8ARoOf9onVj/MVSbxtwFAkq6QBs8zPMRwt7lxniMzM3pJJ/Wn7PZVz5Vc/6MVEkefLaAf1HzppsT0geZ2+XKg9dj1KBp1Hcp+I7LuolTPp+lGcf2i/Yqi4bJdBnNPhBNxblwoNxndAfKTRzCp4QVSDzJ/nanbmHVtGUE+X8a565z8wnx048SqX+1OIYMHSQ5YyXuSAXZ1AIYSqlyADpG4rzdrsUxZoSWOpyEn/ANwRq2sJdZNZ8IXmJqxngyjkPff5TFIfhC9QB5CPpRi9PaB6De8rR7R4thDPmM5pZVZgQzMpDOCRBdojadK5bxuKlm7w6qEaI1UHMAREaEzR+5w5Bu376H4lbY2MfX6CmCwHoQDUR2YITCt0086U7Qf4U/fxa9Sfeh93EinKC0USBHGvRRHgfax8NKlVu2n+O03wnzB+63n+4Qxwu6pXxWe8OYwZAkKFLKAT4iFk6A/EKmukKqmwAQQhf9muZlu2lJMAx4ioMcmO9FtHREDcfEJNx3hb+JreLQnUorIVnyYtMfKoPFe1me0bGDs9xZb44Oa7c/vt08tekxpSLCuwORUHeDQZirwveoSCEAzjeRsLYMGCR3G4y6im4YWWjKA4Ga3lggEiASoBjcknQ6V3HPv95zMrncH8JPXQ9QPzIHqRSGBBgiCND7b1bMSIB7y6kamO61kqLvO6DmLIgjUeFddxVdxwm68QRmbVRAMMfFEnfffnTRz3F5HiQ4pQSnlsnpSxhzXSZ3EjhKUEqQbYFOWsOWoSYQWRlszUuzhKmJhI3pZHSp2sz1GqmJFKRSTbqR3fOo2JxEaChAJ6hHAiLt3KKhwWNKVSxojhsJt/POqkrxJnfMN8KsutpZaFCZh4QRozypbr4mBEbQOVTr7lQwFxYXOAvgA0GVfi0gqG9JHWgzXAPQVCvX/59aPZiBuhp8WgJLXJClcsONisNqo0IAy7aDlQi5jbJa3LsVWMwIecvg8KhWgaZwdeQjShV+/OnSmIoCIYkuxiba3CSoK5WCjIrakDfNG2uuh6ROk1eO240tgeXc2GjyzMkn1OpoKRXIods+MI8L7Ssmh2q2cP7TW3iTHrWa5Kct3CNqjfTq8rS9lmy4O6D8JEeeu/vUrMY+7B/WJ5+Z+VZHguO3E2Y1ZeHduOVwTUraZ165lK3o3fEt3ELltLb3Lj5VUEtAnTxSI5zJ086ybi/a29edspKoSCAAM2hGUswHxeEbdKvHF+NWr1nIm9xgpHRdS3ziP8VNt2Ww0iLXrofyFTG4VHDAyj/DtcMqRKTw3tbiLR+MuvNW19YJ1B+nlVo4R2gW+DlGUjdTqf4iofHeBWhraG0yAY+fSq5wlzaxKxsxykDz/jBqmt1sGRJnV6TgmXxccLayx61HbtKo2g0Pxil3yqCY6Cd6Ybgl5v/bb5VStSdtFtY/8ALJl7tN03qFd7Qsa8OzN/8BpQ7J3/AMPzMU4LSPIiSbT4Mg3eKuedRmxBPOiuK7M3ERmI+EE6a7VXQXJhQTPQT+VEbq16gem57kh74G5ilqJ86jYjAMILIwPmCP0ppLvdmRy5foaBdTk9T404hazedRCkgHWPaNJGhI003p0Yu7/WPr/aP6GiWDwYuorpENtJJIPMGNtanWuBfiNO9ZZ8KWMrrZ23Zm9WJ/M0tcCxqwthFUwBQrtBhrhdUtlojULuZ6xyigbUbRmEKMwdcuWUPice2v5UuzxWxsCR6qY09Jp3D9i7rKDkj105VI/8GsoliNNYGvrHnUTa5feUrorPaIV1KypBHUUkmTpQ3APOJ7sCA8iPMCRPnpFW2xw9U31NWLaNufMm2EnEHYXhhOpqemHC7CpLHpRjh/BFCi5iCYb4La6O/mT91f56StnJ7jAoWV025pu5Aq2PxW2sKmEwxB5GWb3YjeovEuBWsSp7le4vxPdzNt43Ck/Cfl6cx0Kw/iGBBLDxKVicXUMKWNdxPgnP4YMEHeRuI3mo68Ztjk0dYH76sGxOzJSWbqFcNZipSXPyofhuLW30Vteh0P8AH2p3PpTQQeoojHccu3JPQbmoeIvztXbt3lTMVwmEBEBK8RTjCKTFLjOom3bmlzTgWBXoosQJKxnZ5hsKFXeHEcq1dsIGoZjezszHOsdNT7zUfTjxM0NgivZTVqx/Zq4sxrQe9w9huI8qtS0NJGrKxrhOGNy6F0+EkSJHLlVqbCTbFozE6EknblrymdDVXwd3urqNtrB9DVz4fhxBJbxS0Quh5g5i+nLl++snW59X8Jr6Hb6R45kR+HZBmMAxoQMsx1g60K4fwlFLX3YqUYlCDtEGfPc0bxNuNC0xvpA9KB3LRuDKWIUGY5HoY9qVQGZsZjLyqrnHUOYDjdrlfIn/AO0q/OKM2cUp1F2fes/vcIKjMjA+XOmExDLzNax0ytypmUNQy/xCa3hLS5c7sWXZQDqxHn0p08XYGECKOgUH5k70JwWGa6lsK8KlpZEbyASZqWvCssEOug2J+tRh6FyGPP0M497eBPY67avqymEuEEApoG01BHJuhoL2OS2mGU+CVHiMrIPPN0M0rjOEABYusjWFiT/DaovZ+wgt98u9xBMxAmBlAPIEHSp9Ua2A2Eyr4fazsQR1CWJ4jYuqQpV45rqJ/vbVl3HcA9q8VI+IkrGxBPKPlFavgeEWkBYAa+LnufKg+OwqNibJbTIWMzHIafOPlSqbAjcdS66k2Lg9wLwFjh7Pd3lyMGLQYmGgg+fT2qViOOjWK7x3CvibxNkZkVYzSIJkkwSRm+IbVDw3Zm8+yHnyP3fi+Uiek1uVKhQM/cx7CysVTqNnisGdz+VP8Cx04iXYDSZJ5z51Nu9jLiKSVMgwRpvpp9R6TQvC8KIxQt3UhSpzeIQQT4dVMHxIdB+E9DQ6j02pYL7TunLraufeX69xa3bhrlxR0nX5RQziV7PmNvntIImnrSIVFtgGWDA0Mak6DpXeI30t29IE9BHtFecAA6E9Ec+ZnfDeH3GxaXApZQ3iPIAyP5FXF7IAlqYweKSzYW2PiuMxOhgQxOp20EADzplmzbnT3rboJcZ8TEtVazjsnmEeFqr3VQ6yZPoATHuB9aN4q1euMxAgE6GeQ2A6aa1W+D4tUvoCYzHLP94ED6kVZLHG2zvZbwNbY6cyOTAxMEGfejcXBh6QB+v/AGJFa428zljhTK0sh028ydJP7vOkX+GMBmQZYMySYEHkOUGKbxnaF1LgPOUgc+e+36VA4txm4cMWDEsywAOZZgIijZdbjccD9/eQq9bNgZg3FcHXE4h75WcxED7ugALRzJInWnX4AoEZB8qm4DiCCxnU94oGyamenl70rh3FP6QJFvKNYkzt1039JrAc2uSxnsq/SrARQJmXHuGCzdZVGkyP5/nal8MxrMCrGSNvT+fzqx9ouEm5iLaiALkCfMTJPt+VM8R7JLhijLcLZpDAgDcE6AdIGnmK2NJqACoJ5MxtTpmyxA4EhW7BIJgwNzBgep2FKiKvGCtYb+jScQq+K08ffQW1cPaC7HMW6eLMSQY1FYXjtlbdtSokWsYk+PMnei53aiDlM5gCSDHlWl6hboSDaB5lcXB3GMC25MTAViY6gAbUtMBcCd53b5Px5Wybx8URvpVsvdqLIvvdk3AyIoUd8plbthyGLNC6I8ZIGgkGaS/H7D2zbfvHDG4GYIqsRcxPfTmD6CJlIgtGuldDN/pgkD3lbHDLhJlG0QXDIjwGIfX7pka+dOLgTG1WC52lt3Axe2ysyXbcoZGS4yuo8R3Vg0DaCOlAziFGi5o5TExymOdMBbyIJx7wnwvtZsG1q0YPiiXBoax63dIqfhOLMh0JrNs0gPUvTUkfxTY8Nhg/mP4E/pFMYrs7buDxCDr66LP51R+GdtGXckdYqx4PtbaYQzZfM6b1K1T1+JSLFfzOYrsVZJIIb4gBrylQT8Pn7edAbli5Zc2rZ0BAGfcSAYkjr1FXSy1y7HdA5DvcYMAP7qx+0PoY6mhfaXgT2nDZWa26r4t4YCDm6E7+5HKp7nJHMfpwofGe4DXCE6OZ6gHT586iYmye8AUEltABvPLSieFw7McqKWO0AEn6VcODdkTa/aXCO8IIUCPBPMEggtHlA86CliGDCNv2hCpmcCJggzJGu+hgg+c1y9gVbUkCrTxPsRcLEBS/QqVV481ZgB/hDjp3Y8NVp+BlWIJiNDOkeTjdP8QE8prXSxT5mOQfaHsEpNhLlslu5Hd3k8vuXI9B+fSo/G+IZSQJ0XcE7k+XlS+E8ExVhxctNB+asDyYcx/Io3esLcE3MEhbmUulVP8AhjT611bK0bJAP5RdmmL+4lBfNiAFnRdbjH7qjUkn00H8Ke7L4oXTcC6BHLKpBPgeToAw1zA/5qf7VW77J3du0tq3v3doE5umZolv4VF7JdlcQC185rSKp1yk5tvCDsDMc5Guld1ZWyrjAh6RTTaJcktlF1eZ2EQB9TQvEWjcLdFB+dSbeAdm8bEj+f0oiMFCx1rB65m6DkxPA8Tat2sj2yZUoMugKsFka7HwjX+FSsPxUqPhH/uGNPvkRqROgHXWmeL4IYSzbDfG2pLSFA5JnMWw23xMDoYDbVBGLUgZpTzYEL7MQAa087hmZvAOMxntJ2oZQwCCGYv8QmZRgJCjTwajmG161Q8f2od3D5ACHVyZzM2TNALEDYO40jQgcqs3abBE6jWR/P8APnVDupBIq+hVZMSK8lXyJoXC7avlZWJVxmDaDT+1M+LcV3tDdQAIpkj4dSSWNV/sbgWurfCu37NFdVB/E4DnrAEk9JmrVwjsyXdVQZmO5PTqT0FYltfpWYJm1Vab68gY941wPs698ooB8KOxPIEgkT5FoGnmeVQePF8O5tuuVoB8iDsQeYraOEcDXD2go9WP4j+7kKw37Qca13iF8k6IxtIOi25UfXMfU1bpG2nDfWZ+rYMcr9IHuXiauXCu0VjEZBi2Nq/bGVb4Eqy9LoHrvtzkSZqfCeG3LpEqSp0kEAkiCwVYJchdYUT1gSaL4vglu2FbMcpzQSwAMIxWCF5sFM81aRprWvvrfgHmZmGHJ6hm72WZpIxuEKkyX72PmP41GxXEcNhLbLbuf0q+QQGiLNuRBK/iPufbUEKcJZg/ETLZcwbKQAhElVnnc1A+6Jy81XcPYQk5HKToWFwGBlJzRAzxn20gD3I5bhiSPpiCAF5UYk/sYoWyXB8Txm11OUkaADy9KtWHshVMCB023qj4IG3eKotxUnMMyHTMolQbnMnxSeR2q1NdKIZaQ2vLT5V5XVVbbTmen01oakYkK9dyXQx2EkVXe0GNa5ieirbWBM6sdTPMwqj2oq+K75si9dTyFBu037K4pI8JEE9I/n6U/R7VuG6K1ZLUnbIRpMV5HDCQZFOIlemAnnSZ23aqUFgUlRFIuXaKDPPcpnPXGNJy0M7ImPwoR8sEHKsgggzlEnXkTr6EVGy1JuyTLGTSctIEaZI4Hwp8TfSym7nU8lUasx8gP0rb+DdlcPhQotWlNz8bDM/KTJ+EbaLH61TPsm4aAL18jxHLbXyEsWj1ZQP8NaVnABYmBuT0A9Pf5mszUWFm2+BLKVAXPmKFrWWM8unsP30/beKDcH4537OMht5SMmYjMywJYjkQ0jpBUzrRZakxKI4HA2AFcJk16KbvbGuzhjqqGkGP/wCUPxnC0ug27qho+E7MAeauIKnzBH1pHCn8TK1vIwjNHiUyJDK8CdiCI0+Rog3+ljyP/T++ixzBzxKTgGNi82GL5lUnIWEEQFeNIEZWVtNNwAKJW8PcvHLaKx99yJVdB4QAZd/KQOp1AIzt9ay3FuJ8RQ+4tmNfa9/MUQ+zYseHoWPie5dk9Icp9Bao2X5d0+V+dsLYXs7ZXUqbzzJa54hPM5YyL7LNE/6CjAhwDmGU+hEQOlSFUAQNhXgKnP4xkBN2RIPhuCPMGY843opgeEJa1+JupGg9BUsCuhaEIBGF2PBMZ7qNtR0P6H9D9KHYjs5hbszYRT+JR3T+RzW8rfWiSYlM+TMM3T0p29plPnH+Yx+oPtTOYviZv2m7IthxmtsWRzlBIGYM3whwsK+Y+EMADmIDTm7xMs4hw+5nGcZc0lfMTGYf2SQYNfR/HeHd9Ya3JXNBkakFWVlYDqCoPtVIwn2dvi74xOKy27RjJYXcIoAtoxGigLEgSd9pqqq/0xzJ7K93Ub+zjsX3FhMQ099dIbcgC3rlU9ZkMZ/s9K0XCcOt2pKIqs/xQIn+fLSvKg2GgEADpyAqSd/QVKWLHJjgNowJw/OsQ+0Ts89jGXLpU93ebOrRpLaspPI5p9q0nj3a7DWn7tmZsn+mKExaD+AG5B5lojfnymjg7rEWgRkuW3XTZlI5b6EV1LNrZEF0yMGAuz3ArNzhtq0yhkZAx5HNM5ww1VwdQw1BFVPHYN7N25bujPIy3Pui7bvEol8RojM57u5Gi3WS5oHuZtKwGBSzbCWxlQbDkPIeVAO2vC+8QOi5rtpXOT+ttMCMRY8y1vUdGRTTFbmAw4mR8V4rcsXSq5SBlKmDBGUd2+ViYYL7glgeYoDiseWUJChQZAAO8AbkmdhvR7tJhjcTv1OcKFZiOYdnUvHIG8jsen9ISqrq2wrbrcMmZAy4OJJvcVuHLDBcvwwNBoBEdDlXTyFFOCPdxUZ3JUGCB4eQjWP5igV+0qCC3iOyjl5seXkN+sc5HBePnDXswWbZ0YbaDmPPnWfqsWDKDmV6Y+mcN1NLwXB1troAI/nes77VcWGIvRb/ANGmgP4jzPp08h50/wAd7Z3b+ZLXhsnSPvMPM8geg9DNAA/pUen05U737lWo1AYbE6ku3bKqGU7kjTqsfowPvUizjbi7gMPPT6iouAxIWVf4WMzuVP4gOYjQjnp0FEr1uEJEEEaEGV+fXyOtXI5XjMgZQecQlhMC9y2HBSGBKw2aYALLMQGAJJBgiJ28VQX315aH20I9ahcB4v3Dw2bungPl+JYMrcTpcQ6jrqNjVj4ngCxlVm4XCEINCYEFRvBBtsvldC/c1CvWWJd6d3IPR/T9/rwxqEavenY7EECvZacNkgwQQRuCII9QdqV3da0hg+3cmnVQUOVqftuzHKurNoB1J0H51ORgZjgZtHYPhwTA2zrNwC4ffb23PuaMYfEAsbVwSRrBGhE6HoeXv7Um1eSyiWwy+BFTcD4QB+lU/jt/Ff8A1PCtacdySENvmAQTcZvxDKJB5RHrkFdwJl2dpE0G0yBsilQwE5QRMTvlGsSRr509FZN2oxOJw2NxmKw9xUPc4aQUDFs7C2qDNsZtlusClcW7a41WxllXIu27hYEKoFu1bnNHh1JZ7a6yfnXBXOmyabxbjNrC2WvX2y21iTBPxEAaATuRUu3cBAYbEAjzBEj6VmF/jeKxFtHW9cVcVibGGsqIHhRYv3YjdnHtB2ofjOPYy6Lt6zirqh8d/R8PbEFSDmOsj4QCgjbXWuiucLzWXva6VEwmOF29dVTJt5VaORcZonrlC6edcfr8/wB/lVR+zDiLO2LS5HeLfdmEGZY7kcwCCPQCixxBzzJf2hLBtdCl9PSe68XzEe4ov2PTKt23ytYvED2dmdf+Z9aX2qwynC3SRmKDPrGmUyx8gUzA+RNMdircWLgLZv21xM3M5FtoJPMgpHtXCflhAfNCGMwd65iLbqYWyZAzABmIKtmgExlZl9+omjooJjuLhMPeuqZyJdPvbVpHqGEe1Uzsp9oz2sOtm/Zu3LyCz4muhjc/pLSrksJX41010PKKTtJjNwE1Ca6u2m8aVTF+03Du9xbaXHy3rdhMuX9q1xnUFJIhfAxk8opngnbuxbT9viXY37t5rBuW4ARXKBAUJBUMpAJiZ2Fd2mc3CWLC4krfyXCpJ8aMIBiYKPO7bxHIbSJJC/eGmoEssCehB/SqBYxdy4WuEy7nmPCSIAyxz5R6Dzq6YUmBnQZo1IWfWNZ+tKrc2ZwI62oVYGY5xTiAtBGIJDXbVoetxhbB9AWmu3+JRkRUZ2KgmIAUE7ljpyPyp9Tm0Dr6FdfqacFph975J+5qcRmIBnMMGyy8Azy23038qfVt6iO5G7fND71EHErZcoCrONxIBHqOVc2z7dKxxTsGz3b96UCv3pJZdQtwDPqXAnw6GNBUyz2jNi3btWkXJbUKJzEwANyNAT0iiwjEIwQiDoYmYPkRsR7GgXGeFNabTNl8IEHXTk3SdTPnrSbFYKCpziPoKFsMO4b4Rx83iVK5TBI1Oo01E+u3nRG4pYGNGGo9RqKz7HY/+jm3dUao2o5lSCCCdqtOG7VWO9yM4QsqsM3hBDCQQx01nrvNFU+5ee52+ra3yjiVDiGESxiirKDYuOwK7DusX+zuJB2CYhLEaaZ6zXE2lsG4FOcJcdFJEZiGIUkegk/LnWwfaRgUOG77MFkNbLTp+0Ctbb2vWrJ05ZjWHXcU154y6s7NAk63Gk/oParqySsgcYMju076zvSclGR2ZuBgLrW7MwZdxziNp6/Q9KFHQ70wEHqLIjcdaIcL4U1wgxCTlLsDlkiIULq76yFWTIGkTUIt5irlwjDl7Ni+HKG3Ftbi3EQobdy4zKC9xQue269dUOkGaVc+wDnGeMw613GVnHcNuW4ZlGQwFdBNtoESrDQnSSN5mQDUa1jGSSpidCNwR0ZTow8jVm7UItq3lRQv9KuLd7sXBcgW0gQwJzBnuMQd4Wg47J4plDd0QDtJAPyJke9cW1SvzEY/v+zC9NyflBgqdz71eOFXzcsAHMLqDuW0IYPZDXcM4n7xti4onmiVUsfwe9YAN1CobQGQR6aHerHwfFZsjWwQz2spMaf0jDftbRgD7ypG+uZuhpOrUPVuU9c5/f5/aNoylm1h3LZbxi4pAuKClthdWAynzjdTuOUEetCLnZPEAkAKQCYOYCfODtTuGK59PDbcpHkt1Q1g/wB0+Kx62k86MLjLijKCDGknfTSqKteoQEd+R+MkurCOVf7H8JnWK4I6Akjb+Zjp51d/s3x+Hs2mR7btcdizOLeZVEBVXMpzRoSdIlj60Lx3EciGSVhfiJW4FnQMIMkgkaVR8Vxm/cGW5edh+FmOX/LMUkXXXLg4lttVVLcZM2PtB2/weGBFoi5c/DbJgdSWmPah/C+3WC7wM9wqSrSWR9CSuhgHlm20rIo/mP410e9OC8YMm3c5my8S47wd7q4m5cFy4gXKB3p+Akr+zgKSCTE1Dwf2hcMuXL5u4Zrff6XHIz94oMjOFMrqBoAeWtZPOnOfp+Vcg+dD6Y9531DPofh/FuG3RaFq5hj3P+iUlVKT+BXgqfSptrhGHyqEtWotsXTKiwrGJZYEA6DUdK+ayR1P50S4Dxv+j3C0OYHhCsVXNI1YD4hE6UJQjkQw4JweJveM4uluYOY9By9Tt7Vl/EeMXcBiMVftZS2JYlQwnISWbNEQ0SQPXUaVOwHGbd0Zgw1MKTqxMx4bYPh96rHavFlr2Uz4ABqZMnUnTQbipqnsazB6ll1daVZHJ8GW+1exV5mRsbiPALDPHdoGW9Za4QAq6RGWTI12qPwe3cS1he7vX7aX3w4yLfuZR3xvNdaAQc2S2vOJM0CsdsLxFtbNpBdC2kLgF3fuQQgynwgQToBJneovEeJYxSpum5bhgyQotqpVSq5AoAWFJAA6mg9O4nBbH3/49zJ9yd4lrc3WDWTdvFLxwttsz3GJbFnO8EtEJZGXnO5mk2uEWu8I1bMzZlz3SrLh2UMFCMJKErZt5iBmVzJ8IFSwGJxl97a2nvO1rxWwGJyRoCsmF00+lFreF4lhR3mQwqZBKq0LnNzQbznOaRrI12oXRxxvGfridDA/y8SLxrCJh0Fy1curdF0rbK3CVPdytwppmCJItK+aWhjAprsxwvFXouWr2TuPAmctlhsxZF0IAOYkjnnoZjsebvdyABbtrbUCYhZk682Ysx8yaO9iOLi0biFiC0MvNdNGkfLXyqvDrX7mAm1rBnqaP2Swr3LxDKEKEODPhdc24AkDlI0OvOtCe1Ejkdaz/shjicUoHNTIBkQYAI8s2X61ojmaTWuFlF7ZaVPHlhcuBmuZM4DHNAgG22VCCGT9mWJOgPrTaoVN0h2zghS2YyVLNZ22/A09as74VSZKgkmdROuXLz/skj0NdtYVFACooAEABQBEzEdJ1rm0mKzAGCxBRkchVQqHhASqq6shJ0mcwSY0qRcud4xCgtnuI6nIYjLkcliNIg+dHBSxXwTHE5mDeFo+YZlZYtojSBqyk/DB1EE6+YqXjMEtxYYTOnrUimrt2Ax6AkesafrRD5RPu5QePYK3cxJtqO7UAKxECekA7nKJn1pdvshYJU3Tdu5RlXvH0C6mAttVBGp3nepGK4Hqbocm5nz+RAPhUDlCgDTfWd9CStXjviGvdn/9TkDkHx1NVVG0ZEhDs9hoA7m3A2lFO++4qPi+yOFdSBYtoxBh0tqrqeTKygEEHWpHEuJLZCki4SxIVbaNccwJJyqCYA5+lRrvH0DuhcjuwSxKNl8KhmUNEF1UglRqJ9agrOqOHUt/XxPm2dHEpD/Yw0ycWPU2jP8AzKftfYzaHxYm4T/Ztqo/3iatA7QghS3eWw0xntMh0KCddY/aDXyPSp6vN3uyTmyZ9RpGYrv1kbedaL/EviAHzP8A0Hj7ScUU+BGuE9n8PhrQt2kULzJ8TMerE7n6dIp27wXDv8Vi03rbT91Rm43bS46urhUD/tSBkLW1z3EUA5pC6yRBggHSpXC8bcugtcsPZGhUMyMWBEyQhOUjTQ9azrBeM2MTzznPf9cn9PMoBX+ESLjOAWhaIs2bSHlltqD8wAaHYzh1xbCs2UE6GZciR5R05VaL3wmhHat2GBvshysqMynoV1G/p9ao0ettDKmeC3nvmHnaJR+LYVbli4GCE5SQYIgxoQDsaoGFxd2yVKkoVYOumzKN594jnRxO1Je2y3SM3WIkU1dupkUhhmO617ioNUCrDIMgu2XYZTgiF047YuIGJCqwuBrQ3UOQ122vVC37S233XBUwDIhP2pdSV1uRpnkjNGmaCmk7x50MMcv4U33nlQ1VivOP6/v/AL8wLUDgbpDx+LNxszGfYD8qZCT5edIuGlIa0ce0z8k8mWi12NVbuUlrsd8pVR3RNy0guBVY5pVlbRo5cqgYzBpbwpbuofv7lslnYlMioyqIhW0LAkijTdr7aqpGe65WzmRtLalLZtXcrEky6sQYEc9aCtxpAjWlw6d0xzKrs7lWyZCysCpkiNDpIqCv1ictnx+H19v7c4j22DqG8f2esJibdsW4V7d+9MtAAtsbagz90pJ/vazSsN2KtN3QYOWcYdD3bqQGuK7XbskMGRQFMDTXeg79rLpnMqEwwGhlc9kWGy+LmoDaz4hPlUix2wI7jNbEWNspgkiyLSEyPuxm85O1Ca9QFAB8e/nk/wDyd3V5il7Cl0UpeGchTkZSoPeG4bYDidStstqBE71Wo0q5f+LLbLdKyhUXDaBGpJs2sPZEroCqG6Ty+dU40+g2HPqRdgXjbF4XGPbPgZln4oJExyMVIx14Pddl+EsxHpOn0ih5Oo9akCqMQMnGI9g8WbVxLi7oyuPVSCPyrTftDvh8CjEQXyMAdxOQxPUAx86zHD2M7qg+8yr/AJiB+taD9qmIi3atjqTHoDH/AAis/UqDqKvfmUVHFbR/gN0YHhXfhQblzx67GSQgMawFEx1Y9aI9ku0j4zD3jdVQUMeEEAgoWGhJ1BHXpQnt+/dYGxZHLIv+RR/20rsRFvhl64dMzXDPkFVP31nuivSbSPmZuD95QCQ4TwBM9xgAuPG2do9Mxim1vFGDgwRz6fzt71wvJk7nU++9KtXSDI3XxD1Go3869ABxM8nmbH9nWBC3VvBLls3guZHJbKQtwnKW8WU5kYZuorTiNKpXBb5L2H/rC23oin/hPyq32LodcwMyP40qwcxiHjmLNU7j/GcSmIdELKoAy5VBkFQZkjXWR7VbydKSDrUliFhgHEcDiUe3xrE28rMzwSPjGh9JGhq4cJ4oLynkyxmHrqCPIj9aVxC2rW2D/CVMz6TPtvVc7KuRejrbM+oKfqTSAGqcDOQYRwwlwqJcMgjqD+TVKJ0NRLGoJ6MB9B/3VXFiCLqESDoYGn96kINBUzGjxt7fQVGy6fzyr871ihL3Ue5mwhygMFcWYo9q6Ee4EzhhbGZ4dQAQsywBUba6z1oNd4a1y6bjLiO7a8ZtEQvd3MNLtkjMGzMUJnQ6cqtlcmiq1RrXAHOMfbOfz57gsmTKdcwV+6oCpfKA3An9IgXdbWaHMyEzoqhm1lugBom/E7hui8MJiICNbZctsPJZXVgpuQyaMJnQxpzo9XqY2s3Yyg4z7+e/znBXjzKueCt3vfG3cJOJYlC8r3TWiT+zL5JLHKeftU7s1YdO8HdXLNnw93buuHYGDnywzZbfwQM28wBRqa9NBZrHsQoR4A8+PvOisA5iMU0LScRhBcstbbZ0Kn/EIP50nFnT5VIRtBUuSoBHvD7nzNi8O1t2tvoyMVYeamD9RUrB2SbZKk5gdoJEaTtOuvT9KsP2ocJ7vHsw0F1Rc9/hb6rPvQvgfEWtIRAIzHedPhmIOkgR8juoI/V9G41VSv7jM87bmpiPaDvH+Fh7Gky3RvlRu/xAlAgGULsQTOwB+cemu20SbPaBlUKM+gA/014bCNg8D0FWf4URR1DSpuZpy3UdadBqWMh/szjMOtzLirYZG2aDKHzjdT8xv1q9cLwnDcQSllLbMBJGVgYmJGYDmR86y+xYZ/hUt6An8qv/ANnXB3tG7euqUBUKuYQYBzOY6eEfXpWXrkUKbAxB9s/pKqGOQuOJUu0mBWzibiJ8IOg6eVWLs7xXh7WgMVatpcXScjEOPxQoMHqPlvAq/G8V3mIuN1Y/TQ/UUzhcDcuaojNBjwqTr00qpqt9QDkjrkHEWG2ucCaXjeBYK/hWu2ESIOV1BBBBjmJEGsr5VpqKcNwcSIZlLEHeXJcDy0AFZxhUBdVJgMyqTzhmAJHtSNDnDjJI3YGYd+ODjxIr7ipB2rnFLKpiLiLOVLjKCeiuQPpXTtWgZMIZ7H4fPjsOOlwN/kBf/pqx9uf2uPw9nzRf87LP61B+zDDZsWW/q7TH3Yqo+hapGJxYPG7ZYiFuqo+uX6stZlpzqSR/Kh/OVJ/l/UyT9qt057S8tT9T+hp+TZ4GvV1P++7kfSPnUvtt2Su4u4r22UBREMSN4/d9aifaJdW1hbGHU7BR7IAAT7rUlTK6VVKec5P2zHMCrOx9pnddX89KTNeDQJ6a1vSCfRHZ6xNuyf6tD8yI/PMasGBbQf3QPpVO4Pxd8PbAuIXVRq1syY692wB2/CxPlVs4VcV0R1JKlQRtqCNOVKcEdw0IPUl2jpXqbtnU0snWkMOY4QT2rxuSzAOrmPYb/WB7mk9k8EVtl23YwPQb/M/lQXjWJa/iu7AlZCjygwT6fEfSrjhrYVQo2UAD2qVfntLeBxDPAxH2+E+lQcO2j/3sw9iP3VOb4T6ULu2ZRtSPfTrVWIEZuGWJ8z+lMq4nTlUK3jCRlAjfX58utK4ZfzAHqv1B1+s1+eatSbrHP+o/3M10PygfhJQ2pFdt8/KkmpIco32kdqMThXsrYIRXViWKq0sDGXxAgQIPXxeVd7Adqb+JvOl58wFlHAyquuYKx8IFXHH2A9p1YAgq2hE/dI51mH2W3f8Azaj8WFYH1W8P3V6LT+ldoLB6Y3IO/J7P18SJ9y3Dng+Jq9eNcNcd4E157EsjWJXbyj91P2/hFJklNQIImQflXLFyUrp6nRKB9rvD81m1eG6OVPo4/wC5R86zjBnw+9bV2ywXfYK+vPIWHqniH1WsRwTb+1foX/jN+6jYf5SR9jz/AMzE+IJhs+8lxXstKy13LXrplQEN6WikkAbnQe+1ISivZfDC5i7CnbOCfRfF+lYzttUt7S0DJxNDxuOt8Lw9tEQOx0OuXMY8TkwefL91VnjH2g3ryFEVbSneCWY+5iB7U/8AaLfL3lRQSEGsAnU/rq1U8qQYIgj51naTTIyCxxljzKbbGB2r1PVaOzfbR8LbFm3ZVyzkyWYEloAEAeQFVu1hXb4UY+ik/kKOdk+A3HxdotbcIrZ2JUgQni3I5mB71XqBWUPqdDmKr3Bvllu+0zE5cOqfibX2g/o1ZgD4gekGrp9pmNzXktj7o19d/wDqP1qllSSANSdAPPlSdAmygfjzCvOXnMRdzXXb8Ts3zYmlsdKMnsJiVt54UkCSoaW15dCfKfnQVqtyDE4xCPB+PXsNmNl8hYAHwqZiSPiB61ExGKZ3LuZZjJPn7Uyu1drgRQS2OZ3JxiHbXbnGqABfYgfiVGPzZST7mheO4jcvPnuuzseZ/mB7VFrooVqRTlVA+06WY8ExRNcJ0NJJrq7UyDN0wzeBCOaqfoKsnZK5+xK/1buvsSXX/ddar3D4OFsOB8Vq03zRTRLszdy3by8mFtvmGT/oorfmTMXX8r4lkjU1G4lfK2rjKCSEYiN5jlUia4d/aoWlglM+z3C97mxDA+HwrO87Nqeggf4qvCmoNzitq2ckgHmFG3PWNt6lpcBAIMg7GlomxcCETkyQdjQ+4kq4/naiAqH+L1pggmVHDXHAMjm2pjmdCI1OkfKpHAVyhxMzcbloNF21O+/v51mvantvikxF22jBFS46CFSYViBqVPIVZ/sx4u96zd7xizi4GJO8NbULsP7DD2rF+MaGqnSM9Y5LAk/n+XJjtNc7WgN7cS5L8Rrz1z71eevFeZqTwFZJ9nS5cdZ87eIX/KWP7q1oHask7JeHiiL0u4tP91jFb3wvmjUL/t/RpLf/ABofx/4mtmmsQkinJrk1hjiVRjA3YlTtv++q7e7W2MNiHtPcgg+JWDAagEMrEZdiOdHL5yuD/PnWYfath8uLR/x24PqrH9GFbPw3T16m7036Yf1ElvdkTcPE0rC8Vt31LIQyn0IPuJBrD7mF7rEXLZ+4zr/laB9KL9h+0S4a6RdcraYeZAaRrAkiRp8qa40yYjiP/lTnF1lAJ8ILMsH4o0kbnrXpvhelbRapk52kA58fvkyDU2C2oHzI1ezVK/8ApF0uEVQxKd4MrAgoJ8QIMHYiN503ofmr2G4TIxAyUX7McWTDXxddWaAQAI3Ma6+Uj3oOtLWsd1DqVPRlwODkTSB9pln+of5pVU7RcUs4i53lu21tj8UlSD8ue3tpyFBa7U9Wkrqbcn9zGtazDBh/st2pbCOdM9pviSY15Mp5Hr1HoIsl37U1g5MOZ5Zrgj3hazxacw3xD1rlukpsbey8/efLa6jAMf4jxBr1xrj6ltfrP5k/Ol8Dv20xFt72fIhzHuwpYxsBn0GtR8Z8bUxa2NU4G3Ai88zRO0Ha2yvdGywuhkdgQvd3A2aALqjwiDMFQuijQ6Mc/Y0xa+I06a6AB1OExyzaLFVUSWIUDzYwPqanca4FewjhL65GIzAZlaRJEypPSmuB/wCs4f8A21r/AJi1bvtf/wBdT/Yr/wAdyllyHCwwo2FpR64K8K9TYE4aUtJNKFfTk1/gHbDBJw/DpexCrcS2FZfESMpKicqnkB86Jdm+0WGvYqMPdDk2jmAzCMrrlPiA/G1YW9W/7Hv/AFA/7J/+K3X2flInMfNmb8DTWJuwNOlOJsPSmMd8J9Kis6MsTuZhje19m3dxFu53udHdVZYKk5joQddfzrQ+y+HdMMocFSxLZTuobUAzsdzHKY5Vg+K/11//AMv/AOavo+5ufX9aL+UQcfMY8hqM2jMPen02pm98R/u/rXBPp8+9vMHGMxB63HPzM/rRj7Irp7y+s7pbYDyVnBj0zfWoH2if65d/vn8qd+yL/XLn+wP/ADEpXxUZ0L/T9RB0/wDnCaxm1Fdekc661fm+JuT01kvCbmTjIXYjF4jlycED51rDVl1j/wBc/wD22/4DW58J/huH+wyTUdr9ZqRauTXOXyrlYsrjWMSRWefanZlLL/hIX/OpP5pWiYv4TVG+0/8A1f8Ax2//AJK1/hDEalPr/eTakZQzMAskAbnzA+pp/C3mw95H0zW3V9GBBysDEqSNajNtSDX6FMSXS52qM5ktgPCgO7Z2hbhuDMQFkg5ADyCAa1Cv4jDOzN3NxcxJgXBAkzA8GwoatdrRCDxJSxn/2Q=="/>
          <p:cNvSpPr>
            <a:spLocks noChangeAspect="1" noChangeArrowheads="1"/>
          </p:cNvSpPr>
          <p:nvPr/>
        </p:nvSpPr>
        <p:spPr bwMode="auto">
          <a:xfrm>
            <a:off x="0" y="-1008063"/>
            <a:ext cx="283845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67" name="Picture 7" descr="http://l2.yimg.com/bt/api/res/1.2/z4X3vl3Q75NRriLoaFaTLg--/YXBwaWQ9eW5ld3M7cT04NQ--/http:/media.zenfs.com/en-GB/blogs/ept_prod/David-Beckham-number-seven-football-shirt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4048" y="2636912"/>
            <a:ext cx="4139952" cy="23459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5699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3600" b="1" dirty="0" smtClean="0"/>
              <a:t>Number words and numerals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Extend the range of numbers that children can confidently use</a:t>
            </a:r>
            <a:r>
              <a:rPr lang="en-GB" dirty="0"/>
              <a:t>.</a:t>
            </a:r>
            <a:endParaRPr lang="en-GB" dirty="0" smtClean="0"/>
          </a:p>
          <a:p>
            <a:r>
              <a:rPr lang="en-GB" dirty="0" smtClean="0"/>
              <a:t>Children can also start to explore the sequences of numbers when they count from zero in twos, fives and tens</a:t>
            </a:r>
          </a:p>
        </p:txBody>
      </p:sp>
      <p:pic>
        <p:nvPicPr>
          <p:cNvPr id="9220" name="Picture 4" descr="http://t2.gstatic.com/images?q=tbn:ANd9GcTi-ETdhTmApYcoEvN4O5vxDfEcPa6CmC9jVaFf9hYOo0ayvEIic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789040"/>
            <a:ext cx="3406240" cy="190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montgomeryschoolsmd.org/schools/oaklandes/studentworkmath/gr1/skipcount-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365104"/>
            <a:ext cx="1496483" cy="222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helpingwithmath.com/images/numbers/ski_fives_30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736536"/>
            <a:ext cx="5199509" cy="1121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5581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mulberrybush.co.uk/_images/toystore/ex/butterfly-1-5-jigsa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068960"/>
            <a:ext cx="2160240" cy="2089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3600" b="1" dirty="0" smtClean="0"/>
              <a:t>Number words and numerals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</a:t>
            </a:r>
            <a:r>
              <a:rPr lang="en-GB" dirty="0" smtClean="0"/>
              <a:t>ecognition of numbers and number words, matching the two together and ordering numerals.</a:t>
            </a:r>
          </a:p>
          <a:p>
            <a:pPr marL="0" indent="0">
              <a:buNone/>
            </a:pPr>
            <a:endParaRPr lang="en-GB" sz="1600" dirty="0" smtClean="0"/>
          </a:p>
        </p:txBody>
      </p:sp>
      <p:pic>
        <p:nvPicPr>
          <p:cNvPr id="6" name="Picture 6" descr="http://exchangedownloads.smarttech.com/public/content/59/5953d7d2-b278-4e7e-aea4-62ebe193087c/previews/medium/000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24944"/>
            <a:ext cx="3816424" cy="3071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powerof2.co.uk/assets/images/products_resources/Number_Line_0-2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5027557"/>
            <a:ext cx="4464496" cy="1830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053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Counting sets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GB" dirty="0" smtClean="0"/>
              <a:t>ocusing on the development of children’s early awareness of quantity.</a:t>
            </a:r>
          </a:p>
        </p:txBody>
      </p:sp>
      <p:pic>
        <p:nvPicPr>
          <p:cNvPr id="2050" name="Picture 2" descr="http://t2.gstatic.com/images?q=tbn:ANd9GcRbYlxndtGnS1PLq7Au0n57aZJA5TSYMYcYLaTI3rFmvgNqBxoK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92896"/>
            <a:ext cx="228600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t3.gstatic.com/images?q=tbn:ANd9GcTCr4g4IVLZPKp_MnLJT_sHV1fhXFO7TP84LeJT9E3qMtSBU_EEw83gfU7Md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204864"/>
            <a:ext cx="1758882" cy="1693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59632" y="407707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less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393305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more</a:t>
            </a:r>
            <a:endParaRPr lang="en-GB" b="1" dirty="0"/>
          </a:p>
        </p:txBody>
      </p:sp>
      <p:sp>
        <p:nvSpPr>
          <p:cNvPr id="9" name="Rectangle 8"/>
          <p:cNvSpPr/>
          <p:nvPr/>
        </p:nvSpPr>
        <p:spPr>
          <a:xfrm>
            <a:off x="539552" y="4437112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Counting doesn’t have to be objects, it can also be actions or sounds.</a:t>
            </a:r>
          </a:p>
        </p:txBody>
      </p:sp>
      <p:pic>
        <p:nvPicPr>
          <p:cNvPr id="10" name="Picture 2" descr="http://www.ascoeducational.co.uk/shopimages/products/normal/GY97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96658" y="5157192"/>
            <a:ext cx="1700808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6996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t0.gstatic.com/images?q=tbn:ANd9GcSGX-o3g-qh2btzQ6IdzA4DwShrb0-Yn88Drdzvv09IT8tiZ3K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Counting sets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853136"/>
          </a:xfrm>
        </p:spPr>
        <p:txBody>
          <a:bodyPr>
            <a:normAutofit/>
          </a:bodyPr>
          <a:lstStyle/>
          <a:p>
            <a:r>
              <a:rPr lang="en-GB" dirty="0" smtClean="0"/>
              <a:t>The development of children’s ability to count objects and to recognise, without counting, small sets of objects. </a:t>
            </a:r>
          </a:p>
          <a:p>
            <a:r>
              <a:rPr lang="en-GB" dirty="0" smtClean="0"/>
              <a:t>Add to sets and take away from sets, asking  ‘how many now?’.</a:t>
            </a:r>
          </a:p>
          <a:p>
            <a:r>
              <a:rPr lang="en-GB" dirty="0" smtClean="0"/>
              <a:t>Later stage, estimating large amounts of objects and learning to count large amounts by  ‘checking them off’ as they go. </a:t>
            </a:r>
          </a:p>
          <a:p>
            <a:endParaRPr lang="en-GB" dirty="0" smtClean="0"/>
          </a:p>
        </p:txBody>
      </p:sp>
      <p:pic>
        <p:nvPicPr>
          <p:cNvPr id="4098" name="Picture 2" descr="http://t2.gstatic.com/images?q=tbn:ANd9GcTidMFf2NQ9jEXYNRYyrRcV46KBJcVO2LBh4iLSsGWAY87Uh-59f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509120"/>
            <a:ext cx="1440160" cy="216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t1.gstatic.com/images?q=tbn:ANd9GcTKaPQ386YW7fC7KSougpioKF8Cm2ckPNVfpocwXCdRJhtZrFaDDRLOwew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5123336"/>
            <a:ext cx="2304256" cy="173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springfieldlibrary.org/ecrc/images/100_05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157459"/>
            <a:ext cx="2952328" cy="170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6865" name="Picture 1" descr="C:\Documents and Settings\Any Authorised User\Local Settings\Temporary Internet Files\Content.IE5\LMXV04KC\MC90023225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376" y="1628800"/>
            <a:ext cx="977605" cy="10588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8491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503</Words>
  <Application>Microsoft Office PowerPoint</Application>
  <PresentationFormat>On-screen Show (4:3)</PresentationFormat>
  <Paragraphs>49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How to support your child in Mathematics.</vt:lpstr>
      <vt:lpstr>Pattern in the nursery</vt:lpstr>
      <vt:lpstr>Numbers and Patterns</vt:lpstr>
      <vt:lpstr>Numbers and patterns</vt:lpstr>
      <vt:lpstr> Number words and numerals</vt:lpstr>
      <vt:lpstr> Number words and numerals</vt:lpstr>
      <vt:lpstr> Number words and numerals</vt:lpstr>
      <vt:lpstr>Counting sets</vt:lpstr>
      <vt:lpstr>Counting sets</vt:lpstr>
      <vt:lpstr>Keep maths practical and have fun!</vt:lpstr>
      <vt:lpstr>MATHS ZONE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Observation, Assessment and Planning in the Early Years 1</dc:title>
  <dc:creator>Katherine</dc:creator>
  <cp:lastModifiedBy>Valued Acer Customer</cp:lastModifiedBy>
  <cp:revision>74</cp:revision>
  <dcterms:created xsi:type="dcterms:W3CDTF">2011-01-17T21:14:54Z</dcterms:created>
  <dcterms:modified xsi:type="dcterms:W3CDTF">2013-10-05T13:16:23Z</dcterms:modified>
</cp:coreProperties>
</file>